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2" r:id="rId2"/>
  </p:sldMasterIdLst>
  <p:notesMasterIdLst>
    <p:notesMasterId r:id="rId83"/>
  </p:notesMasterIdLst>
  <p:handoutMasterIdLst>
    <p:handoutMasterId r:id="rId84"/>
  </p:handoutMasterIdLst>
  <p:sldIdLst>
    <p:sldId id="854" r:id="rId3"/>
    <p:sldId id="855" r:id="rId4"/>
    <p:sldId id="856" r:id="rId5"/>
    <p:sldId id="876" r:id="rId6"/>
    <p:sldId id="886" r:id="rId7"/>
    <p:sldId id="764" r:id="rId8"/>
    <p:sldId id="903" r:id="rId9"/>
    <p:sldId id="767" r:id="rId10"/>
    <p:sldId id="889" r:id="rId11"/>
    <p:sldId id="768" r:id="rId12"/>
    <p:sldId id="769" r:id="rId13"/>
    <p:sldId id="770" r:id="rId14"/>
    <p:sldId id="877" r:id="rId15"/>
    <p:sldId id="899" r:id="rId16"/>
    <p:sldId id="902" r:id="rId17"/>
    <p:sldId id="708" r:id="rId18"/>
    <p:sldId id="844" r:id="rId19"/>
    <p:sldId id="721" r:id="rId20"/>
    <p:sldId id="892" r:id="rId21"/>
    <p:sldId id="894" r:id="rId22"/>
    <p:sldId id="895" r:id="rId23"/>
    <p:sldId id="896" r:id="rId24"/>
    <p:sldId id="897" r:id="rId25"/>
    <p:sldId id="898" r:id="rId26"/>
    <p:sldId id="859" r:id="rId27"/>
    <p:sldId id="860" r:id="rId28"/>
    <p:sldId id="879" r:id="rId29"/>
    <p:sldId id="878" r:id="rId30"/>
    <p:sldId id="710" r:id="rId31"/>
    <p:sldId id="711" r:id="rId32"/>
    <p:sldId id="712" r:id="rId33"/>
    <p:sldId id="779" r:id="rId34"/>
    <p:sldId id="780" r:id="rId35"/>
    <p:sldId id="781" r:id="rId36"/>
    <p:sldId id="863" r:id="rId37"/>
    <p:sldId id="864" r:id="rId38"/>
    <p:sldId id="880" r:id="rId39"/>
    <p:sldId id="881" r:id="rId40"/>
    <p:sldId id="787" r:id="rId41"/>
    <p:sldId id="788" r:id="rId42"/>
    <p:sldId id="789" r:id="rId43"/>
    <p:sldId id="790" r:id="rId44"/>
    <p:sldId id="791" r:id="rId45"/>
    <p:sldId id="792" r:id="rId46"/>
    <p:sldId id="793" r:id="rId47"/>
    <p:sldId id="794" r:id="rId48"/>
    <p:sldId id="795" r:id="rId49"/>
    <p:sldId id="678" r:id="rId50"/>
    <p:sldId id="904" r:id="rId51"/>
    <p:sldId id="906" r:id="rId52"/>
    <p:sldId id="905" r:id="rId53"/>
    <p:sldId id="867" r:id="rId54"/>
    <p:sldId id="868" r:id="rId55"/>
    <p:sldId id="882" r:id="rId56"/>
    <p:sldId id="883" r:id="rId57"/>
    <p:sldId id="907" r:id="rId58"/>
    <p:sldId id="731" r:id="rId59"/>
    <p:sldId id="747" r:id="rId60"/>
    <p:sldId id="801" r:id="rId61"/>
    <p:sldId id="800" r:id="rId62"/>
    <p:sldId id="802" r:id="rId63"/>
    <p:sldId id="803" r:id="rId64"/>
    <p:sldId id="804" r:id="rId65"/>
    <p:sldId id="805" r:id="rId66"/>
    <p:sldId id="824" r:id="rId67"/>
    <p:sldId id="807" r:id="rId68"/>
    <p:sldId id="809" r:id="rId69"/>
    <p:sldId id="810" r:id="rId70"/>
    <p:sldId id="884" r:id="rId71"/>
    <p:sldId id="751" r:id="rId72"/>
    <p:sldId id="908" r:id="rId73"/>
    <p:sldId id="871" r:id="rId74"/>
    <p:sldId id="872" r:id="rId75"/>
    <p:sldId id="885" r:id="rId76"/>
    <p:sldId id="813" r:id="rId77"/>
    <p:sldId id="814" r:id="rId78"/>
    <p:sldId id="909" r:id="rId79"/>
    <p:sldId id="815" r:id="rId80"/>
    <p:sldId id="753" r:id="rId81"/>
    <p:sldId id="910" r:id="rId82"/>
  </p:sldIdLst>
  <p:sldSz cx="9144000" cy="6858000" type="screen4x3"/>
  <p:notesSz cx="7004050" cy="929005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5">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80"/>
    <a:srgbClr val="009999"/>
    <a:srgbClr val="006600"/>
    <a:srgbClr val="000066"/>
    <a:srgbClr val="99CCFF"/>
    <a:srgbClr val="000099"/>
    <a:srgbClr val="800000"/>
    <a:srgbClr val="CC0000"/>
    <a:srgbClr val="C9E4FF"/>
    <a:srgbClr val="B3D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6" autoAdjust="0"/>
    <p:restoredTop sz="84545" autoAdjust="0"/>
  </p:normalViewPr>
  <p:slideViewPr>
    <p:cSldViewPr>
      <p:cViewPr varScale="1">
        <p:scale>
          <a:sx n="63" d="100"/>
          <a:sy n="63" d="100"/>
        </p:scale>
        <p:origin x="1340" y="38"/>
      </p:cViewPr>
      <p:guideLst>
        <p:guide orient="horz" pos="2160"/>
        <p:guide pos="2880"/>
      </p:guideLst>
    </p:cSldViewPr>
  </p:slideViewPr>
  <p:outlineViewPr>
    <p:cViewPr>
      <p:scale>
        <a:sx n="33" d="100"/>
        <a:sy n="33" d="100"/>
      </p:scale>
      <p:origin x="0" y="-838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Lst>
  </p:outlineViewPr>
  <p:notesTextViewPr>
    <p:cViewPr>
      <p:scale>
        <a:sx n="100" d="100"/>
        <a:sy n="100" d="100"/>
      </p:scale>
      <p:origin x="0" y="0"/>
    </p:cViewPr>
  </p:notesTextViewPr>
  <p:sorterViewPr>
    <p:cViewPr>
      <p:scale>
        <a:sx n="100" d="100"/>
        <a:sy n="100" d="100"/>
      </p:scale>
      <p:origin x="0" y="-21902"/>
    </p:cViewPr>
  </p:sorterViewPr>
  <p:notesViewPr>
    <p:cSldViewPr>
      <p:cViewPr>
        <p:scale>
          <a:sx n="75" d="100"/>
          <a:sy n="75" d="100"/>
        </p:scale>
        <p:origin x="-2310" y="-72"/>
      </p:cViewPr>
      <p:guideLst>
        <p:guide orient="horz" pos="2925"/>
        <p:guide pos="220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_rels/viewProps.xml.rels><?xml version="1.0" encoding="UTF-8" standalone="yes"?>
<Relationships xmlns="http://schemas.openxmlformats.org/package/2006/relationships"><Relationship Id="rId26" Type="http://schemas.openxmlformats.org/officeDocument/2006/relationships/slide" Target="slides/slide28.xml"/><Relationship Id="rId21" Type="http://schemas.openxmlformats.org/officeDocument/2006/relationships/slide" Target="slides/slide22.xml"/><Relationship Id="rId42" Type="http://schemas.openxmlformats.org/officeDocument/2006/relationships/slide" Target="slides/slide45.xml"/><Relationship Id="rId47" Type="http://schemas.openxmlformats.org/officeDocument/2006/relationships/slide" Target="slides/slide50.xml"/><Relationship Id="rId63" Type="http://schemas.openxmlformats.org/officeDocument/2006/relationships/slide" Target="slides/slide67.xml"/><Relationship Id="rId68" Type="http://schemas.openxmlformats.org/officeDocument/2006/relationships/slide" Target="slides/slide73.xml"/><Relationship Id="rId2" Type="http://schemas.openxmlformats.org/officeDocument/2006/relationships/slide" Target="slides/slide3.xml"/><Relationship Id="rId16" Type="http://schemas.openxmlformats.org/officeDocument/2006/relationships/slide" Target="slides/slide17.xml"/><Relationship Id="rId29" Type="http://schemas.openxmlformats.org/officeDocument/2006/relationships/slide" Target="slides/slide31.xml"/><Relationship Id="rId11" Type="http://schemas.openxmlformats.org/officeDocument/2006/relationships/slide" Target="slides/slide12.xml"/><Relationship Id="rId24" Type="http://schemas.openxmlformats.org/officeDocument/2006/relationships/slide" Target="slides/slide26.xml"/><Relationship Id="rId32" Type="http://schemas.openxmlformats.org/officeDocument/2006/relationships/slide" Target="slides/slide34.xml"/><Relationship Id="rId37" Type="http://schemas.openxmlformats.org/officeDocument/2006/relationships/slide" Target="slides/slide40.xml"/><Relationship Id="rId40" Type="http://schemas.openxmlformats.org/officeDocument/2006/relationships/slide" Target="slides/slide43.xml"/><Relationship Id="rId45" Type="http://schemas.openxmlformats.org/officeDocument/2006/relationships/slide" Target="slides/slide48.xml"/><Relationship Id="rId53" Type="http://schemas.openxmlformats.org/officeDocument/2006/relationships/slide" Target="slides/slide57.xml"/><Relationship Id="rId58" Type="http://schemas.openxmlformats.org/officeDocument/2006/relationships/slide" Target="slides/slide62.xml"/><Relationship Id="rId66" Type="http://schemas.openxmlformats.org/officeDocument/2006/relationships/slide" Target="slides/slide70.xml"/><Relationship Id="rId74" Type="http://schemas.openxmlformats.org/officeDocument/2006/relationships/slide" Target="slides/slide79.xml"/><Relationship Id="rId5" Type="http://schemas.openxmlformats.org/officeDocument/2006/relationships/slide" Target="slides/slide6.xml"/><Relationship Id="rId61" Type="http://schemas.openxmlformats.org/officeDocument/2006/relationships/slide" Target="slides/slide65.xml"/><Relationship Id="rId19" Type="http://schemas.openxmlformats.org/officeDocument/2006/relationships/slide" Target="slides/slide20.xml"/><Relationship Id="rId14" Type="http://schemas.openxmlformats.org/officeDocument/2006/relationships/slide" Target="slides/slide15.xml"/><Relationship Id="rId22" Type="http://schemas.openxmlformats.org/officeDocument/2006/relationships/slide" Target="slides/slide23.xml"/><Relationship Id="rId27" Type="http://schemas.openxmlformats.org/officeDocument/2006/relationships/slide" Target="slides/slide29.xml"/><Relationship Id="rId30" Type="http://schemas.openxmlformats.org/officeDocument/2006/relationships/slide" Target="slides/slide32.xml"/><Relationship Id="rId35" Type="http://schemas.openxmlformats.org/officeDocument/2006/relationships/slide" Target="slides/slide38.xml"/><Relationship Id="rId43" Type="http://schemas.openxmlformats.org/officeDocument/2006/relationships/slide" Target="slides/slide46.xml"/><Relationship Id="rId48" Type="http://schemas.openxmlformats.org/officeDocument/2006/relationships/slide" Target="slides/slide51.xml"/><Relationship Id="rId56" Type="http://schemas.openxmlformats.org/officeDocument/2006/relationships/slide" Target="slides/slide60.xml"/><Relationship Id="rId64" Type="http://schemas.openxmlformats.org/officeDocument/2006/relationships/slide" Target="slides/slide68.xml"/><Relationship Id="rId69" Type="http://schemas.openxmlformats.org/officeDocument/2006/relationships/slide" Target="slides/slide74.xml"/><Relationship Id="rId8" Type="http://schemas.openxmlformats.org/officeDocument/2006/relationships/slide" Target="slides/slide9.xml"/><Relationship Id="rId51" Type="http://schemas.openxmlformats.org/officeDocument/2006/relationships/slide" Target="slides/slide55.xml"/><Relationship Id="rId72" Type="http://schemas.openxmlformats.org/officeDocument/2006/relationships/slide" Target="slides/slide77.xml"/><Relationship Id="rId3" Type="http://schemas.openxmlformats.org/officeDocument/2006/relationships/slide" Target="slides/slide4.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7.xml"/><Relationship Id="rId33" Type="http://schemas.openxmlformats.org/officeDocument/2006/relationships/slide" Target="slides/slide36.xml"/><Relationship Id="rId38" Type="http://schemas.openxmlformats.org/officeDocument/2006/relationships/slide" Target="slides/slide41.xml"/><Relationship Id="rId46" Type="http://schemas.openxmlformats.org/officeDocument/2006/relationships/slide" Target="slides/slide49.xml"/><Relationship Id="rId59" Type="http://schemas.openxmlformats.org/officeDocument/2006/relationships/slide" Target="slides/slide63.xml"/><Relationship Id="rId67" Type="http://schemas.openxmlformats.org/officeDocument/2006/relationships/slide" Target="slides/slide71.xml"/><Relationship Id="rId20" Type="http://schemas.openxmlformats.org/officeDocument/2006/relationships/slide" Target="slides/slide21.xml"/><Relationship Id="rId41" Type="http://schemas.openxmlformats.org/officeDocument/2006/relationships/slide" Target="slides/slide44.xml"/><Relationship Id="rId54" Type="http://schemas.openxmlformats.org/officeDocument/2006/relationships/slide" Target="slides/slide58.xml"/><Relationship Id="rId62" Type="http://schemas.openxmlformats.org/officeDocument/2006/relationships/slide" Target="slides/slide66.xml"/><Relationship Id="rId70" Type="http://schemas.openxmlformats.org/officeDocument/2006/relationships/slide" Target="slides/slide75.xml"/><Relationship Id="rId75" Type="http://schemas.openxmlformats.org/officeDocument/2006/relationships/slide" Target="slides/slide80.xml"/><Relationship Id="rId1" Type="http://schemas.openxmlformats.org/officeDocument/2006/relationships/slide" Target="slides/slide1.xml"/><Relationship Id="rId6" Type="http://schemas.openxmlformats.org/officeDocument/2006/relationships/slide" Target="slides/slide7.xml"/><Relationship Id="rId15" Type="http://schemas.openxmlformats.org/officeDocument/2006/relationships/slide" Target="slides/slide16.xml"/><Relationship Id="rId23" Type="http://schemas.openxmlformats.org/officeDocument/2006/relationships/slide" Target="slides/slide24.xml"/><Relationship Id="rId28" Type="http://schemas.openxmlformats.org/officeDocument/2006/relationships/slide" Target="slides/slide30.xml"/><Relationship Id="rId36" Type="http://schemas.openxmlformats.org/officeDocument/2006/relationships/slide" Target="slides/slide39.xml"/><Relationship Id="rId49" Type="http://schemas.openxmlformats.org/officeDocument/2006/relationships/slide" Target="slides/slide53.xml"/><Relationship Id="rId57" Type="http://schemas.openxmlformats.org/officeDocument/2006/relationships/slide" Target="slides/slide61.xml"/><Relationship Id="rId10" Type="http://schemas.openxmlformats.org/officeDocument/2006/relationships/slide" Target="slides/slide11.xml"/><Relationship Id="rId31" Type="http://schemas.openxmlformats.org/officeDocument/2006/relationships/slide" Target="slides/slide33.xml"/><Relationship Id="rId44" Type="http://schemas.openxmlformats.org/officeDocument/2006/relationships/slide" Target="slides/slide47.xml"/><Relationship Id="rId52" Type="http://schemas.openxmlformats.org/officeDocument/2006/relationships/slide" Target="slides/slide56.xml"/><Relationship Id="rId60" Type="http://schemas.openxmlformats.org/officeDocument/2006/relationships/slide" Target="slides/slide64.xml"/><Relationship Id="rId65" Type="http://schemas.openxmlformats.org/officeDocument/2006/relationships/slide" Target="slides/slide69.xml"/><Relationship Id="rId73" Type="http://schemas.openxmlformats.org/officeDocument/2006/relationships/slide" Target="slides/slide78.xml"/><Relationship Id="rId4" Type="http://schemas.openxmlformats.org/officeDocument/2006/relationships/slide" Target="slides/slide5.xml"/><Relationship Id="rId9" Type="http://schemas.openxmlformats.org/officeDocument/2006/relationships/slide" Target="slides/slide10.xml"/><Relationship Id="rId13" Type="http://schemas.openxmlformats.org/officeDocument/2006/relationships/slide" Target="slides/slide14.xml"/><Relationship Id="rId18" Type="http://schemas.openxmlformats.org/officeDocument/2006/relationships/slide" Target="slides/slide19.xml"/><Relationship Id="rId39" Type="http://schemas.openxmlformats.org/officeDocument/2006/relationships/slide" Target="slides/slide42.xml"/><Relationship Id="rId34" Type="http://schemas.openxmlformats.org/officeDocument/2006/relationships/slide" Target="slides/slide37.xml"/><Relationship Id="rId50" Type="http://schemas.openxmlformats.org/officeDocument/2006/relationships/slide" Target="slides/slide54.xml"/><Relationship Id="rId55" Type="http://schemas.openxmlformats.org/officeDocument/2006/relationships/slide" Target="slides/slide59.xml"/><Relationship Id="rId7" Type="http://schemas.openxmlformats.org/officeDocument/2006/relationships/slide" Target="slides/slide8.xml"/><Relationship Id="rId71"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4045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388938" y="4413250"/>
            <a:ext cx="6303962" cy="417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1" tIns="45130" rIns="91871" bIns="4513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3" name="Rectangle 3"/>
          <p:cNvSpPr>
            <a:spLocks noGrp="1" noRot="1" noChangeAspect="1" noChangeArrowheads="1" noTextEdit="1"/>
          </p:cNvSpPr>
          <p:nvPr>
            <p:ph type="sldImg" idx="2"/>
          </p:nvPr>
        </p:nvSpPr>
        <p:spPr bwMode="auto">
          <a:xfrm>
            <a:off x="1189038" y="703263"/>
            <a:ext cx="4627562" cy="34702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8175468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p:spPr>
        <p:txBody>
          <a:bodyPr/>
          <a:lstStyle/>
          <a:p>
            <a:pPr marL="0" indent="0">
              <a:buNone/>
            </a:pPr>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12142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721153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57664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75356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38154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927311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251778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046657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685287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664850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011813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746792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p:spPr>
        <p:txBody>
          <a:bodyPr/>
          <a:lstStyle/>
          <a:p>
            <a:pPr marL="0" indent="0">
              <a:buNone/>
            </a:pPr>
            <a:endParaRPr lang="en-US"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659941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679515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4944176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1242309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4"/>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3821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82749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69B88A01-0F2B-4C51-833B-F64501292798}"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421649500"/>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381000" y="1143000"/>
            <a:ext cx="8382000" cy="48006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80C4F5-656A-4A46-97AF-F44CF5C6F3E0}"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755845196"/>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54013"/>
            <a:ext cx="6134100" cy="55895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789C0B-0342-4243-9C30-D8B0D086B65C}"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3512838088"/>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35E3B5-19F2-4017-B42C-35ED56646D95}" type="datetime1">
              <a:rPr lang="en-US" smtClean="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3758349076"/>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143000"/>
            <a:ext cx="4114800" cy="23241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9500"/>
            <a:ext cx="4114800" cy="23241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p>
            <a:fld id="{F682AD40-A67C-4546-B2F1-C28556E67C18}" type="datetime1">
              <a:rPr lang="en-US" smtClean="0"/>
              <a:t>4/5/2022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2664193856"/>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2B5E84D3-3FF0-40C8-A4FC-4812D83B6E67}"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5" name="Footer Placeholder 4"/>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6" name="Slide Number Placeholder 5"/>
          <p:cNvSpPr>
            <a:spLocks noGrp="1"/>
          </p:cNvSpPr>
          <p:nvPr>
            <p:ph type="sldNum" sz="quarter" idx="12"/>
          </p:nvPr>
        </p:nvSpPr>
        <p:spPr/>
        <p:txBody>
          <a:bodyPr/>
          <a:lstStyle/>
          <a:p>
            <a:fld id="{4918245F-154A-47FC-A0A5-B2F7670B3091}" type="slidenum">
              <a:rPr lang="en-US" smtClean="0">
                <a:solidFill>
                  <a:srgbClr val="000000">
                    <a:tint val="75000"/>
                  </a:srgbClr>
                </a:solidFill>
                <a:effectLst>
                  <a:outerShdw blurRad="38100" dist="38100" dir="2700000" algn="tl">
                    <a:srgbClr val="000000">
                      <a:alpha val="43137"/>
                    </a:srgbClr>
                  </a:outerShdw>
                </a:effectLst>
                <a:latin typeface="Comic Sans MS" pitchFamily="66" charset="0"/>
              </a:rPr>
              <a:pPr/>
              <a:t>‹#›</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836171173"/>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F773BCCB-4D6F-49A2-9481-050C25D594E8}"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4" name="Footer Placeholder 3"/>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5" name="Slide Number Placeholder 4"/>
          <p:cNvSpPr>
            <a:spLocks noGrp="1"/>
          </p:cNvSpPr>
          <p:nvPr>
            <p:ph type="sldNum" sz="quarter" idx="12"/>
          </p:nvPr>
        </p:nvSpPr>
        <p:spPr/>
        <p:txBody>
          <a:bodyPr/>
          <a:lstStyle/>
          <a:p>
            <a:fld id="{4918245F-154A-47FC-A0A5-B2F7670B3091}" type="slidenum">
              <a:rPr lang="en-US" smtClean="0">
                <a:solidFill>
                  <a:srgbClr val="000000">
                    <a:tint val="75000"/>
                  </a:srgbClr>
                </a:solidFill>
                <a:effectLst>
                  <a:outerShdw blurRad="38100" dist="38100" dir="2700000" algn="tl">
                    <a:srgbClr val="000000">
                      <a:alpha val="43137"/>
                    </a:srgbClr>
                  </a:outerShdw>
                </a:effectLst>
                <a:latin typeface="Comic Sans MS" pitchFamily="66" charset="0"/>
              </a:rPr>
              <a:pPr/>
              <a:t>‹#›</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051835240"/>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4033AA21-BC1E-43D4-8CA9-93110E32C9A3}"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5" name="Footer Placeholder 4"/>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6" name="Slide Number Placeholder 5"/>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874522342"/>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B515FF-078E-4C99-BBD6-0B438DF8C995}"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6" name="Footer Placeholder 5"/>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7" name="Slide Number Placeholder 6"/>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011219167"/>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93B25A-2AB9-4BF3-91CB-71B998E831F2}"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8" name="Footer Placeholder 7"/>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9" name="Slide Number Placeholder 8"/>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722361205"/>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7334334-56F7-41EA-8AAB-E23272DE2BE2}"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4" name="Footer Placeholder 3"/>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5" name="Slide Number Placeholder 4"/>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953854148"/>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81000" y="1143000"/>
            <a:ext cx="83820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1E5E8F-5C0B-4493-B80E-10853C77E486}"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1972313644"/>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16C1F-2270-4F7C-A712-A83D55BEB6CF}"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3" name="Footer Placeholder 2"/>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4" name="Slide Number Placeholder 3"/>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1944029"/>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967711-CCBF-4AA5-AF39-550B67029D00}"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6" name="Footer Placeholder 5"/>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7" name="Slide Number Placeholder 6"/>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474945160"/>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C097EF-310E-4864-A5D1-CDBDD5B26E9B}"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6" name="Footer Placeholder 5"/>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7" name="Slide Number Placeholder 6"/>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994522856"/>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55599B-AC9C-4007-A060-BF28206DB983}"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5" name="Footer Placeholder 4"/>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6" name="Slide Number Placeholder 5"/>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650649699"/>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4CDC96-D1C1-4A66-B8E4-29C11E9AEAF6}"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5" name="Footer Placeholder 4"/>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6" name="Slide Number Placeholder 5"/>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662870665"/>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6595" y="275333"/>
            <a:ext cx="8230810" cy="1143000"/>
          </a:xfrm>
          <a:prstGeom prst="rect">
            <a:avLst/>
          </a:prstGeom>
        </p:spPr>
        <p:txBody>
          <a:bodyPr lIns="86493" tIns="43247" rIns="86493" bIns="43247"/>
          <a:lstStyle/>
          <a:p>
            <a:r>
              <a:rPr lang="en-US"/>
              <a:t>Click to edit Master title style</a:t>
            </a:r>
          </a:p>
        </p:txBody>
      </p:sp>
      <p:sp>
        <p:nvSpPr>
          <p:cNvPr id="3" name="Content Placeholder 2"/>
          <p:cNvSpPr>
            <a:spLocks noGrp="1"/>
          </p:cNvSpPr>
          <p:nvPr>
            <p:ph idx="1"/>
          </p:nvPr>
        </p:nvSpPr>
        <p:spPr>
          <a:xfrm>
            <a:off x="456595" y="1599903"/>
            <a:ext cx="8230810" cy="4525863"/>
          </a:xfrm>
          <a:prstGeom prst="rect">
            <a:avLst/>
          </a:prstGeom>
        </p:spPr>
        <p:txBody>
          <a:bodyPr lIns="86493" tIns="43247" rIns="86493" bIns="4324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816CF5-A469-49A3-8F85-6177561F7C73}"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5" name="Footer Placeholder 4"/>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6" name="Slide Number Placeholder 5"/>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9617136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A55396-20FA-4E16-AF87-149F86E8256F}"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6" name="Footer Placeholder 5"/>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7" name="Slide Number Placeholder 6"/>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330167740"/>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143000"/>
            <a:ext cx="411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9500"/>
            <a:ext cx="4114800" cy="2324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p>
            <a:fld id="{AC12DBF7-4D21-4399-8ECC-D22E62636577}"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7" name="Footer Placeholder 6"/>
          <p:cNvSpPr>
            <a:spLocks noGrp="1"/>
          </p:cNvSpPr>
          <p:nvPr>
            <p:ph type="ftr" sz="quarter" idx="11"/>
          </p:nvPr>
        </p:nvSpPr>
        <p:spPr/>
        <p:txBody>
          <a:body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8" name="Slide Number Placeholder 7"/>
          <p:cNvSpPr>
            <a:spLocks noGrp="1"/>
          </p:cNvSpPr>
          <p:nvPr>
            <p:ph type="sldNum" sz="quarter" idx="12"/>
          </p:nvPr>
        </p:nvSpPr>
        <p:spPr/>
        <p:txBody>
          <a:bodyPr/>
          <a:lstStyle>
            <a:lvl1pPr>
              <a:defRPr>
                <a:effectLst/>
                <a:latin typeface="Times New Roman" panose="02020603050405020304" pitchFamily="18" charset="0"/>
                <a:cs typeface="Times New Roman" panose="02020603050405020304" pitchFamily="18" charset="0"/>
              </a:defRPr>
            </a:lvl1pPr>
          </a:lstStyle>
          <a:p>
            <a:fld id="{4918245F-154A-47FC-A0A5-B2F7670B3091}"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43972385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B86CAD81-26CD-4E56-A7D3-3400A268D2B7}" type="datetime1">
              <a:rPr lang="en-US" smtClean="0"/>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2965179344"/>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897AFD-A2A0-49F4-84BB-212DBE8FBE5C}" type="datetime1">
              <a:rPr lang="en-US" smtClean="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14281925"/>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841CA4-3E3E-44EA-9743-58A08AA5AAF8}" type="datetime1">
              <a:rPr lang="en-US" smtClean="0"/>
              <a:t>4/5/2022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2500021267"/>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07C33540-785F-4D02-A32E-8EB45B723180}" type="datetime1">
              <a:rPr lang="en-US" smtClean="0"/>
              <a:t>4/5/2022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1248778796"/>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734685-DD86-4508-AD5F-26CE6DD08D37}" type="datetime1">
              <a:rPr lang="en-US" smtClean="0"/>
              <a:t>4/5/2022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361793737"/>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9586CB-5F43-4035-BC63-FA8A97013FBC}" type="datetime1">
              <a:rPr lang="en-US" smtClean="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252283771"/>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1141FB-965D-4CD7-9F50-E23E5F36D8CB}" type="datetime1">
              <a:rPr lang="en-US" smtClean="0"/>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DEBC2E-7FE7-4C4F-A22B-A7EAACC0A412}" type="slidenum">
              <a:rPr lang="en-US" smtClean="0"/>
              <a:t>‹#›</a:t>
            </a:fld>
            <a:endParaRPr lang="en-US" dirty="0"/>
          </a:p>
        </p:txBody>
      </p:sp>
    </p:spTree>
    <p:extLst>
      <p:ext uri="{BB962C8B-B14F-4D97-AF65-F5344CB8AC3E}">
        <p14:creationId xmlns:p14="http://schemas.microsoft.com/office/powerpoint/2010/main" val="136523187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38116-F096-4C23-9BC7-4D75ECD176A6}" type="datetime1">
              <a:rPr lang="en-US" smtClean="0"/>
              <a:t>4/5/2022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DEBC2E-7FE7-4C4F-A22B-A7EAACC0A41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wipe dir="r"/>
  </p:transition>
  <p:hf hdr="0" ftr="0" dt="0"/>
  <p:txStyles>
    <p:titleStyle>
      <a:lvl1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2pPr>
      <a:lvl3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3pPr>
      <a:lvl4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4pPr>
      <a:lvl5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5pPr>
      <a:lvl6pPr marL="4572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6pPr>
      <a:lvl7pPr marL="9144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7pPr>
      <a:lvl8pPr marL="13716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8pPr>
      <a:lvl9pPr marL="18288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F957B-A45F-40B4-927A-1D50AE419BBA}" type="datetime1">
              <a:rPr lang="en-US" smtClean="0">
                <a:solidFill>
                  <a:srgbClr val="000000">
                    <a:tint val="75000"/>
                  </a:srgbClr>
                </a:solidFill>
                <a:effectLst>
                  <a:outerShdw blurRad="38100" dist="38100" dir="2700000" algn="tl">
                    <a:srgbClr val="000000">
                      <a:alpha val="43137"/>
                    </a:srgbClr>
                  </a:outerShdw>
                </a:effectLst>
                <a:latin typeface="Comic Sans MS" pitchFamily="66" charset="0"/>
              </a:rPr>
              <a:t>4/5/2022</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18245F-154A-47FC-A0A5-B2F7670B3091}" type="slidenum">
              <a:rPr lang="en-US" smtClean="0">
                <a:solidFill>
                  <a:srgbClr val="000000">
                    <a:tint val="75000"/>
                  </a:srgbClr>
                </a:solidFill>
                <a:effectLst>
                  <a:outerShdw blurRad="38100" dist="38100" dir="2700000" algn="tl">
                    <a:srgbClr val="000000">
                      <a:alpha val="43137"/>
                    </a:srgbClr>
                  </a:outerShdw>
                </a:effectLst>
                <a:latin typeface="Comic Sans MS" pitchFamily="66" charset="0"/>
              </a:rPr>
              <a:pPr/>
              <a:t>‹#›</a:t>
            </a:fld>
            <a:endParaRPr lang="en-US" dirty="0">
              <a:solidFill>
                <a:srgbClr val="000000">
                  <a:tint val="75000"/>
                </a:srgbClr>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300473456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6.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16.png"/><Relationship Id="rId4" Type="http://schemas.microsoft.com/office/2007/relationships/hdphoto" Target="../media/hdphoto7.wdp"/></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8.wdp"/></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microsoft.com/office/2007/relationships/hdphoto" Target="../media/hdphoto9.wdp"/></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microsoft.com/office/2007/relationships/hdphoto" Target="../media/hdphoto11.wdp"/><Relationship Id="rId5" Type="http://schemas.openxmlformats.org/officeDocument/2006/relationships/image" Target="../media/image21.png"/><Relationship Id="rId4" Type="http://schemas.microsoft.com/office/2007/relationships/hdphoto" Target="../media/hdphoto10.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9.xml"/><Relationship Id="rId1" Type="http://schemas.openxmlformats.org/officeDocument/2006/relationships/slideLayout" Target="../slideLayouts/slideLayout26.xml"/><Relationship Id="rId4" Type="http://schemas.microsoft.com/office/2007/relationships/hdphoto" Target="../media/hdphoto12.wdp"/></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microsoft.com/office/2007/relationships/hdphoto" Target="../media/hdphoto13.wdp"/></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533400" y="1371600"/>
            <a:ext cx="7772400" cy="5132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marR="0" lvl="0" indent="0" algn="l" defTabSz="914400" rtl="0" eaLnBrk="0" fontAlgn="base" latinLnBrk="0" hangingPunct="0">
              <a:lnSpc>
                <a:spcPct val="125000"/>
              </a:lnSpc>
              <a:spcBef>
                <a:spcPts val="1200"/>
              </a:spcBef>
              <a:spcAft>
                <a:spcPct val="0"/>
              </a:spcAft>
              <a:buClr>
                <a:srgbClr val="800000"/>
              </a:buClr>
              <a:buSzPct val="80000"/>
              <a:buFont typeface="Wingdings" pitchFamily="2" charset="2"/>
              <a:buNone/>
              <a:tabLst/>
              <a:defRPr/>
            </a:pPr>
            <a:r>
              <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L.O. 22-1: </a:t>
            </a:r>
            <a:r>
              <a:rPr lang="en-US" altLang="en-US" sz="2200" b="0" dirty="0">
                <a:solidFill>
                  <a:srgbClr val="000000"/>
                </a:solidFill>
                <a:latin typeface="Liberation Sans" panose="020B0604020202020204" pitchFamily="34" charset="0"/>
              </a:rPr>
              <a:t>Effective budgeting and the master budget</a:t>
            </a:r>
            <a:endPar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a:p>
            <a:pPr marL="0" marR="0" lvl="0" indent="0" algn="l" defTabSz="914400" rtl="0" eaLnBrk="0" fontAlgn="base" latinLnBrk="0" hangingPunct="0">
              <a:lnSpc>
                <a:spcPct val="125000"/>
              </a:lnSpc>
              <a:spcBef>
                <a:spcPts val="1200"/>
              </a:spcBef>
              <a:spcAft>
                <a:spcPct val="0"/>
              </a:spcAft>
              <a:buClr>
                <a:srgbClr val="800000"/>
              </a:buClr>
              <a:buSzPct val="80000"/>
              <a:buFont typeface="Wingdings" pitchFamily="2" charset="2"/>
              <a:buNone/>
              <a:tabLst/>
              <a:defRPr/>
            </a:pPr>
            <a:r>
              <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L.O. 22-2: </a:t>
            </a: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Sales, production, and direct materials budgets</a:t>
            </a:r>
            <a:endPar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a:p>
            <a:pPr marL="0" marR="0" lvl="0" indent="0" algn="l" defTabSz="914400" rtl="0" eaLnBrk="0" fontAlgn="base" latinLnBrk="0" hangingPunct="0">
              <a:lnSpc>
                <a:spcPct val="125000"/>
              </a:lnSpc>
              <a:spcBef>
                <a:spcPts val="1200"/>
              </a:spcBef>
              <a:spcAft>
                <a:spcPct val="0"/>
              </a:spcAft>
              <a:buClr>
                <a:srgbClr val="800000"/>
              </a:buClr>
              <a:buSzPct val="80000"/>
              <a:buFont typeface="Wingdings" pitchFamily="2" charset="2"/>
              <a:buNone/>
              <a:tabLst/>
              <a:defRPr/>
            </a:pPr>
            <a:r>
              <a:rPr lang="en-US" altLang="en-US" sz="2200" dirty="0">
                <a:solidFill>
                  <a:srgbClr val="000000"/>
                </a:solidFill>
                <a:latin typeface="Liberation Sans" panose="020B0604020202020204" pitchFamily="34" charset="0"/>
              </a:rPr>
              <a:t>L.O. 22-3</a:t>
            </a:r>
            <a:r>
              <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Direct labor, manufacturing overhead, and S&amp;A expense budgets</a:t>
            </a:r>
            <a:endPar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a:p>
            <a:pPr marL="0" marR="0" lvl="0" indent="0" algn="l" defTabSz="914400" rtl="0" eaLnBrk="0" fontAlgn="base" latinLnBrk="0" hangingPunct="0">
              <a:lnSpc>
                <a:spcPct val="125000"/>
              </a:lnSpc>
              <a:spcBef>
                <a:spcPts val="1200"/>
              </a:spcBef>
              <a:spcAft>
                <a:spcPct val="0"/>
              </a:spcAft>
              <a:buClr>
                <a:srgbClr val="800000"/>
              </a:buClr>
              <a:buSzPct val="80000"/>
              <a:buFont typeface="Wingdings" pitchFamily="2" charset="2"/>
              <a:buNone/>
              <a:tabLst/>
              <a:defRPr/>
            </a:pPr>
            <a:r>
              <a:rPr lang="en-US" altLang="en-US" sz="2200" dirty="0">
                <a:solidFill>
                  <a:srgbClr val="000000"/>
                </a:solidFill>
                <a:latin typeface="Liberation Sans" panose="020B0604020202020204" pitchFamily="34" charset="0"/>
              </a:rPr>
              <a:t>L.O. 22-4</a:t>
            </a:r>
            <a:r>
              <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r>
              <a:rPr lang="en-US" altLang="en-US" sz="2200" b="0" dirty="0">
                <a:solidFill>
                  <a:srgbClr val="000000"/>
                </a:solidFill>
                <a:latin typeface="Liberation Sans" panose="020B0604020202020204" pitchFamily="34" charset="0"/>
              </a:rPr>
              <a:t>Cash budget and budgeted balance sheet</a:t>
            </a:r>
            <a:endPar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a:p>
            <a:pPr marL="0" marR="0" lvl="0" indent="0" algn="l" defTabSz="914400" rtl="0" eaLnBrk="0" fontAlgn="base" latinLnBrk="0" hangingPunct="0">
              <a:lnSpc>
                <a:spcPct val="125000"/>
              </a:lnSpc>
              <a:spcBef>
                <a:spcPts val="1200"/>
              </a:spcBef>
              <a:spcAft>
                <a:spcPct val="0"/>
              </a:spcAft>
              <a:buClr>
                <a:srgbClr val="800000"/>
              </a:buClr>
              <a:buSzPct val="80000"/>
              <a:buFont typeface="Wingdings" pitchFamily="2" charset="2"/>
              <a:buNone/>
              <a:tabLst/>
              <a:defRPr/>
            </a:pPr>
            <a:r>
              <a:rPr lang="en-US" altLang="en-US" sz="2200" dirty="0">
                <a:solidFill>
                  <a:srgbClr val="000000"/>
                </a:solidFill>
                <a:latin typeface="Liberation Sans" panose="020B0604020202020204" pitchFamily="34" charset="0"/>
              </a:rPr>
              <a:t>L.O. 22-5</a:t>
            </a:r>
            <a:r>
              <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Budgeting in non-manufacturing companies</a:t>
            </a:r>
            <a:endPar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6" name="Rectangle 5"/>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pPr algn="l"/>
            <a:r>
              <a:rPr lang="en-US" altLang="en-US" b="1" dirty="0">
                <a:effectLst/>
                <a:latin typeface="Liberation Sans" panose="020B0604020202020204" pitchFamily="34" charset="0"/>
              </a:rPr>
              <a:t>Lecture</a:t>
            </a:r>
          </a:p>
        </p:txBody>
      </p:sp>
      <p:sp>
        <p:nvSpPr>
          <p:cNvPr id="7" name="Rectangle 5"/>
          <p:cNvSpPr>
            <a:spLocks noChangeArrowheads="1"/>
          </p:cNvSpPr>
          <p:nvPr/>
        </p:nvSpPr>
        <p:spPr bwMode="auto">
          <a:xfrm>
            <a:off x="2540000" y="274320"/>
            <a:ext cx="62411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Budgetary Planning</a:t>
            </a:r>
          </a:p>
        </p:txBody>
      </p:sp>
      <p:sp>
        <p:nvSpPr>
          <p:cNvPr id="8" name="Oval 7"/>
          <p:cNvSpPr/>
          <p:nvPr/>
        </p:nvSpPr>
        <p:spPr bwMode="auto">
          <a:xfrm>
            <a:off x="1524000" y="485775"/>
            <a:ext cx="870858" cy="514350"/>
          </a:xfrm>
          <a:prstGeom prst="ellipse">
            <a:avLst/>
          </a:prstGeom>
          <a:solidFill>
            <a:srgbClr val="A50021"/>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l"/>
            <a:r>
              <a:rPr lang="en-US" sz="2800" b="1" dirty="0">
                <a:solidFill>
                  <a:srgbClr val="FFFFFF"/>
                </a:solidFill>
                <a:effectLst/>
                <a:latin typeface="Liberation Sans" panose="020B0604020202020204" pitchFamily="34" charset="0"/>
              </a:rPr>
              <a:t>10</a:t>
            </a:r>
          </a:p>
        </p:txBody>
      </p:sp>
      <p:sp>
        <p:nvSpPr>
          <p:cNvPr id="5" name="Slide Number Placeholder 4">
            <a:extLst>
              <a:ext uri="{FF2B5EF4-FFF2-40B4-BE49-F238E27FC236}">
                <a16:creationId xmlns:a16="http://schemas.microsoft.com/office/drawing/2014/main" id="{06A2B080-BD82-4A49-BABE-20BF53FB9883}"/>
              </a:ext>
            </a:extLst>
          </p:cNvPr>
          <p:cNvSpPr>
            <a:spLocks noGrp="1"/>
          </p:cNvSpPr>
          <p:nvPr>
            <p:ph type="sldNum" sz="quarter" idx="12"/>
          </p:nvPr>
        </p:nvSpPr>
        <p:spPr/>
        <p:txBody>
          <a:bodyPr/>
          <a:lstStyle/>
          <a:p>
            <a:fld id="{E8DEBC2E-7FE7-4C4F-A22B-A7EAACC0A412}" type="slidenum">
              <a:rPr lang="en-US" smtClean="0"/>
              <a:t>1</a:t>
            </a:fld>
            <a:endParaRPr lang="en-US" dirty="0"/>
          </a:p>
        </p:txBody>
      </p:sp>
    </p:spTree>
    <p:extLst>
      <p:ext uri="{BB962C8B-B14F-4D97-AF65-F5344CB8AC3E}">
        <p14:creationId xmlns:p14="http://schemas.microsoft.com/office/powerpoint/2010/main" val="2322243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sz="half" idx="1"/>
          </p:nvPr>
        </p:nvSpPr>
        <p:spPr>
          <a:xfrm>
            <a:off x="533400" y="1905000"/>
            <a:ext cx="7696200" cy="4191000"/>
          </a:xfrm>
          <a:solidFill>
            <a:schemeClr val="bg1"/>
          </a:solid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682625" indent="-450850">
              <a:lnSpc>
                <a:spcPct val="125000"/>
              </a:lnSpc>
              <a:spcBef>
                <a:spcPts val="1200"/>
              </a:spcBef>
              <a:buClr>
                <a:srgbClr val="800000"/>
              </a:buClr>
              <a:buSzPct val="80000"/>
              <a:buFont typeface="Wingdings" pitchFamily="2" charset="2"/>
              <a:buChar char="u"/>
              <a:defRPr/>
            </a:pPr>
            <a:r>
              <a:rPr lang="en-US" sz="2200" b="0" dirty="0">
                <a:effectLst/>
                <a:latin typeface="Liberation Sans" panose="020B0604020202020204" pitchFamily="34" charset="0"/>
              </a:rPr>
              <a:t>Base budget goals on past performance</a:t>
            </a:r>
          </a:p>
          <a:p>
            <a:pPr marL="1255713" lvl="1" indent="-450850">
              <a:lnSpc>
                <a:spcPct val="125000"/>
              </a:lnSpc>
              <a:spcBef>
                <a:spcPts val="1200"/>
              </a:spcBef>
              <a:buClr>
                <a:srgbClr val="800000"/>
              </a:buClr>
              <a:buSzPct val="80000"/>
              <a:buFont typeface="Arial" charset="0"/>
              <a:buChar char="►"/>
              <a:defRPr/>
            </a:pPr>
            <a:r>
              <a:rPr lang="en-US" sz="2100" b="0" dirty="0">
                <a:effectLst/>
                <a:latin typeface="Liberation Sans" panose="020B0604020202020204" pitchFamily="34" charset="0"/>
              </a:rPr>
              <a:t>Collect data from organizational units.</a:t>
            </a:r>
          </a:p>
          <a:p>
            <a:pPr marL="1255713" lvl="1" indent="-450850">
              <a:lnSpc>
                <a:spcPct val="125000"/>
              </a:lnSpc>
              <a:spcBef>
                <a:spcPts val="1200"/>
              </a:spcBef>
              <a:buClr>
                <a:srgbClr val="800000"/>
              </a:buClr>
              <a:buSzPct val="80000"/>
              <a:buFont typeface="Arial" charset="0"/>
              <a:buChar char="►"/>
              <a:defRPr/>
            </a:pPr>
            <a:r>
              <a:rPr lang="en-US" sz="2100" b="0" dirty="0">
                <a:effectLst/>
                <a:latin typeface="Liberation Sans" panose="020B0604020202020204" pitchFamily="34" charset="0"/>
              </a:rPr>
              <a:t>Begin several months before end of current year.</a:t>
            </a:r>
          </a:p>
          <a:p>
            <a:pPr marL="682625" indent="-450850">
              <a:lnSpc>
                <a:spcPct val="125000"/>
              </a:lnSpc>
              <a:spcBef>
                <a:spcPts val="1200"/>
              </a:spcBef>
              <a:buClr>
                <a:srgbClr val="800000"/>
              </a:buClr>
              <a:buSzPct val="80000"/>
              <a:buFont typeface="Wingdings" pitchFamily="2" charset="2"/>
              <a:buChar char="u"/>
              <a:defRPr/>
            </a:pPr>
            <a:r>
              <a:rPr lang="en-US" sz="2200" b="0" dirty="0">
                <a:effectLst/>
                <a:latin typeface="Liberation Sans" panose="020B0604020202020204" pitchFamily="34" charset="0"/>
              </a:rPr>
              <a:t>Develop budget within the framework of a </a:t>
            </a:r>
            <a:r>
              <a:rPr lang="en-US" sz="2200" dirty="0">
                <a:solidFill>
                  <a:schemeClr val="tx2">
                    <a:lumMod val="75000"/>
                  </a:schemeClr>
                </a:solidFill>
                <a:effectLst/>
                <a:latin typeface="Liberation Sans" panose="020B0604020202020204" pitchFamily="34" charset="0"/>
              </a:rPr>
              <a:t>sales</a:t>
            </a:r>
            <a:r>
              <a:rPr lang="en-US" sz="2200" dirty="0">
                <a:solidFill>
                  <a:schemeClr val="tx2">
                    <a:lumMod val="50000"/>
                  </a:schemeClr>
                </a:solidFill>
                <a:effectLst/>
                <a:latin typeface="Liberation Sans" panose="020B0604020202020204" pitchFamily="34" charset="0"/>
              </a:rPr>
              <a:t> </a:t>
            </a:r>
            <a:r>
              <a:rPr lang="en-US" sz="2200" dirty="0">
                <a:solidFill>
                  <a:schemeClr val="tx2">
                    <a:lumMod val="75000"/>
                  </a:schemeClr>
                </a:solidFill>
                <a:effectLst/>
                <a:latin typeface="Liberation Sans" panose="020B0604020202020204" pitchFamily="34" charset="0"/>
              </a:rPr>
              <a:t>forecast</a:t>
            </a:r>
            <a:r>
              <a:rPr lang="en-US" sz="2200" b="0" dirty="0">
                <a:effectLst/>
                <a:latin typeface="Liberation Sans" panose="020B0604020202020204" pitchFamily="34" charset="0"/>
              </a:rPr>
              <a:t>.</a:t>
            </a:r>
          </a:p>
          <a:p>
            <a:pPr marL="1255713" lvl="1" indent="-450850">
              <a:lnSpc>
                <a:spcPct val="125000"/>
              </a:lnSpc>
              <a:spcBef>
                <a:spcPts val="1200"/>
              </a:spcBef>
              <a:buClr>
                <a:srgbClr val="800000"/>
              </a:buClr>
              <a:buSzPct val="80000"/>
              <a:buFont typeface="Arial" charset="0"/>
              <a:buChar char="►"/>
              <a:defRPr/>
            </a:pPr>
            <a:r>
              <a:rPr lang="en-US" sz="2100" b="0" dirty="0">
                <a:effectLst/>
                <a:latin typeface="Liberation Sans" panose="020B0604020202020204" pitchFamily="34" charset="0"/>
              </a:rPr>
              <a:t>Shows potential industry sales.</a:t>
            </a:r>
          </a:p>
          <a:p>
            <a:pPr marL="1255713" lvl="1" indent="-450850">
              <a:lnSpc>
                <a:spcPct val="125000"/>
              </a:lnSpc>
              <a:spcBef>
                <a:spcPts val="1200"/>
              </a:spcBef>
              <a:buClr>
                <a:srgbClr val="800000"/>
              </a:buClr>
              <a:buSzPct val="80000"/>
              <a:buFont typeface="Arial" charset="0"/>
              <a:buChar char="►"/>
              <a:defRPr/>
            </a:pPr>
            <a:r>
              <a:rPr lang="en-US" sz="2100" b="0" dirty="0">
                <a:effectLst/>
                <a:latin typeface="Liberation Sans" panose="020B0604020202020204" pitchFamily="34" charset="0"/>
              </a:rPr>
              <a:t>Shows company’s expected share.</a:t>
            </a:r>
          </a:p>
        </p:txBody>
      </p:sp>
      <p:sp>
        <p:nvSpPr>
          <p:cNvPr id="12291" name="Text Box 4"/>
          <p:cNvSpPr txBox="1">
            <a:spLocks noChangeArrowheads="1"/>
          </p:cNvSpPr>
          <p:nvPr/>
        </p:nvSpPr>
        <p:spPr bwMode="auto">
          <a:xfrm>
            <a:off x="533400" y="1295400"/>
            <a:ext cx="662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66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THE BUDGETING PROCESS</a:t>
            </a:r>
          </a:p>
        </p:txBody>
      </p:sp>
      <p:sp>
        <p:nvSpPr>
          <p:cNvPr id="12293"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Rectangle 9"/>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altLang="en-US" sz="3200" b="1" dirty="0">
                <a:solidFill>
                  <a:schemeClr val="tx2">
                    <a:lumMod val="75000"/>
                  </a:schemeClr>
                </a:solidFill>
                <a:latin typeface="Liberation Sans" panose="020B0604020202020204" pitchFamily="34" charset="0"/>
              </a:rPr>
              <a:t>Essentials of Effective Budgeting</a:t>
            </a:r>
          </a:p>
        </p:txBody>
      </p:sp>
      <p:sp>
        <p:nvSpPr>
          <p:cNvPr id="5" name="Slide Number Placeholder 4">
            <a:extLst>
              <a:ext uri="{FF2B5EF4-FFF2-40B4-BE49-F238E27FC236}">
                <a16:creationId xmlns:a16="http://schemas.microsoft.com/office/drawing/2014/main" id="{A26CB65F-575D-40E9-8C98-A50B8067CCEE}"/>
              </a:ext>
            </a:extLst>
          </p:cNvPr>
          <p:cNvSpPr>
            <a:spLocks noGrp="1"/>
          </p:cNvSpPr>
          <p:nvPr>
            <p:ph type="sldNum" sz="quarter" idx="12"/>
          </p:nvPr>
        </p:nvSpPr>
        <p:spPr/>
        <p:txBody>
          <a:bodyPr/>
          <a:lstStyle/>
          <a:p>
            <a:fld id="{E8DEBC2E-7FE7-4C4F-A22B-A7EAACC0A412}" type="slidenum">
              <a:rPr lang="en-US" smtClean="0"/>
              <a:t>10</a:t>
            </a:fld>
            <a:endParaRPr lang="en-US" dirty="0"/>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sz="half" idx="1"/>
          </p:nvPr>
        </p:nvSpPr>
        <p:spPr bwMode="auto">
          <a:xfrm>
            <a:off x="533400" y="1905000"/>
            <a:ext cx="7696200" cy="4191000"/>
          </a:xfrm>
          <a:solidFill>
            <a:schemeClr val="bg1"/>
          </a:solidFill>
          <a:extLs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normAutofit lnSpcReduction="10000"/>
          </a:bodyPr>
          <a:lstStyle/>
          <a:p>
            <a:pPr marL="682625" indent="-450850">
              <a:lnSpc>
                <a:spcPct val="125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Factors considered in </a:t>
            </a:r>
            <a:r>
              <a:rPr lang="en-US" altLang="en-US" sz="2200" dirty="0">
                <a:effectLst/>
                <a:latin typeface="Liberation Sans" panose="020B0604020202020204" pitchFamily="34" charset="0"/>
              </a:rPr>
              <a:t>sales forecasting</a:t>
            </a:r>
            <a:r>
              <a:rPr lang="en-US" altLang="en-US" sz="2200" b="0" dirty="0">
                <a:effectLst/>
                <a:latin typeface="Liberation Sans" panose="020B0604020202020204" pitchFamily="34" charset="0"/>
              </a:rPr>
              <a:t>:</a:t>
            </a:r>
          </a:p>
          <a:p>
            <a:pPr marL="1262063" lvl="1" indent="-457200">
              <a:lnSpc>
                <a:spcPct val="120000"/>
              </a:lnSpc>
              <a:spcBef>
                <a:spcPts val="1200"/>
              </a:spcBef>
              <a:buClrTx/>
              <a:buSzPct val="100000"/>
              <a:buFont typeface="Comic Sans MS" pitchFamily="66" charset="0"/>
              <a:buAutoNum type="arabicPeriod"/>
            </a:pPr>
            <a:r>
              <a:rPr lang="en-US" altLang="en-US" sz="2100" b="0" dirty="0">
                <a:effectLst/>
                <a:latin typeface="Liberation Sans" panose="020B0604020202020204" pitchFamily="34" charset="0"/>
              </a:rPr>
              <a:t>General economic conditions </a:t>
            </a:r>
          </a:p>
          <a:p>
            <a:pPr marL="1262063" lvl="1" indent="-457200">
              <a:lnSpc>
                <a:spcPct val="120000"/>
              </a:lnSpc>
              <a:spcBef>
                <a:spcPts val="1200"/>
              </a:spcBef>
              <a:buClrTx/>
              <a:buSzPct val="100000"/>
              <a:buFont typeface="Comic Sans MS" pitchFamily="66" charset="0"/>
              <a:buAutoNum type="arabicPeriod"/>
            </a:pPr>
            <a:r>
              <a:rPr lang="en-US" altLang="en-US" sz="2100" b="0" dirty="0">
                <a:effectLst/>
                <a:latin typeface="Liberation Sans" panose="020B0604020202020204" pitchFamily="34" charset="0"/>
              </a:rPr>
              <a:t>Industry trends</a:t>
            </a:r>
          </a:p>
          <a:p>
            <a:pPr marL="1262063" lvl="1" indent="-457200">
              <a:lnSpc>
                <a:spcPct val="120000"/>
              </a:lnSpc>
              <a:spcBef>
                <a:spcPts val="1200"/>
              </a:spcBef>
              <a:buClrTx/>
              <a:buSzPct val="100000"/>
              <a:buFont typeface="Comic Sans MS" pitchFamily="66" charset="0"/>
              <a:buAutoNum type="arabicPeriod"/>
            </a:pPr>
            <a:r>
              <a:rPr lang="en-US" altLang="en-US" sz="2100" b="0" dirty="0">
                <a:effectLst/>
                <a:latin typeface="Liberation Sans" panose="020B0604020202020204" pitchFamily="34" charset="0"/>
              </a:rPr>
              <a:t>Market research studies</a:t>
            </a:r>
          </a:p>
          <a:p>
            <a:pPr marL="1262063" lvl="1" indent="-457200">
              <a:lnSpc>
                <a:spcPct val="120000"/>
              </a:lnSpc>
              <a:spcBef>
                <a:spcPts val="1200"/>
              </a:spcBef>
              <a:buClrTx/>
              <a:buSzPct val="100000"/>
              <a:buFont typeface="Comic Sans MS" pitchFamily="66" charset="0"/>
              <a:buAutoNum type="arabicPeriod"/>
            </a:pPr>
            <a:r>
              <a:rPr lang="en-US" altLang="en-US" sz="2100" b="0" dirty="0">
                <a:effectLst/>
                <a:latin typeface="Liberation Sans" panose="020B0604020202020204" pitchFamily="34" charset="0"/>
              </a:rPr>
              <a:t>Anticipated advertising and promotion</a:t>
            </a:r>
          </a:p>
          <a:p>
            <a:pPr marL="1262063" lvl="1" indent="-457200">
              <a:lnSpc>
                <a:spcPct val="120000"/>
              </a:lnSpc>
              <a:spcBef>
                <a:spcPts val="1200"/>
              </a:spcBef>
              <a:buClrTx/>
              <a:buSzPct val="100000"/>
              <a:buFont typeface="Comic Sans MS" pitchFamily="66" charset="0"/>
              <a:buAutoNum type="arabicPeriod"/>
            </a:pPr>
            <a:r>
              <a:rPr lang="en-US" altLang="en-US" sz="2100" b="0" dirty="0">
                <a:effectLst/>
                <a:latin typeface="Liberation Sans" panose="020B0604020202020204" pitchFamily="34" charset="0"/>
              </a:rPr>
              <a:t>Previous market share </a:t>
            </a:r>
          </a:p>
          <a:p>
            <a:pPr marL="1262063" lvl="1" indent="-457200">
              <a:lnSpc>
                <a:spcPct val="120000"/>
              </a:lnSpc>
              <a:spcBef>
                <a:spcPts val="1200"/>
              </a:spcBef>
              <a:buClrTx/>
              <a:buSzPct val="100000"/>
              <a:buFont typeface="Comic Sans MS" pitchFamily="66" charset="0"/>
              <a:buAutoNum type="arabicPeriod"/>
            </a:pPr>
            <a:r>
              <a:rPr lang="en-US" altLang="en-US" sz="2100" b="0" dirty="0">
                <a:effectLst/>
                <a:latin typeface="Liberation Sans" panose="020B0604020202020204" pitchFamily="34" charset="0"/>
              </a:rPr>
              <a:t>Price changes </a:t>
            </a:r>
          </a:p>
          <a:p>
            <a:pPr marL="1262063" lvl="1" indent="-457200">
              <a:lnSpc>
                <a:spcPct val="120000"/>
              </a:lnSpc>
              <a:spcBef>
                <a:spcPts val="1200"/>
              </a:spcBef>
              <a:buClrTx/>
              <a:buSzPct val="100000"/>
              <a:buFont typeface="Comic Sans MS" pitchFamily="66" charset="0"/>
              <a:buAutoNum type="arabicPeriod"/>
            </a:pPr>
            <a:r>
              <a:rPr lang="en-US" altLang="en-US" sz="2100" b="0" dirty="0">
                <a:effectLst/>
                <a:latin typeface="Liberation Sans" panose="020B0604020202020204" pitchFamily="34" charset="0"/>
              </a:rPr>
              <a:t>Technological developments</a:t>
            </a:r>
          </a:p>
        </p:txBody>
      </p:sp>
      <p:sp>
        <p:nvSpPr>
          <p:cNvPr id="1331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Text Box 4"/>
          <p:cNvSpPr txBox="1">
            <a:spLocks noChangeArrowheads="1"/>
          </p:cNvSpPr>
          <p:nvPr/>
        </p:nvSpPr>
        <p:spPr bwMode="auto">
          <a:xfrm>
            <a:off x="533400" y="1295400"/>
            <a:ext cx="662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66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THE BUDGETING PROCESS</a:t>
            </a:r>
          </a:p>
        </p:txBody>
      </p:sp>
      <p:sp>
        <p:nvSpPr>
          <p:cNvPr id="8" name="Rectangle 9"/>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altLang="en-US" sz="3200" b="1" dirty="0">
                <a:solidFill>
                  <a:schemeClr val="tx2">
                    <a:lumMod val="75000"/>
                  </a:schemeClr>
                </a:solidFill>
                <a:latin typeface="Liberation Sans" panose="020B0604020202020204" pitchFamily="34" charset="0"/>
              </a:rPr>
              <a:t>Essentials of Effective Budgeting</a:t>
            </a:r>
          </a:p>
        </p:txBody>
      </p:sp>
      <p:sp>
        <p:nvSpPr>
          <p:cNvPr id="5" name="Slide Number Placeholder 4">
            <a:extLst>
              <a:ext uri="{FF2B5EF4-FFF2-40B4-BE49-F238E27FC236}">
                <a16:creationId xmlns:a16="http://schemas.microsoft.com/office/drawing/2014/main" id="{0348AC82-66D8-4941-92CC-583C15BC72B9}"/>
              </a:ext>
            </a:extLst>
          </p:cNvPr>
          <p:cNvSpPr>
            <a:spLocks noGrp="1"/>
          </p:cNvSpPr>
          <p:nvPr>
            <p:ph type="sldNum" sz="quarter" idx="12"/>
          </p:nvPr>
        </p:nvSpPr>
        <p:spPr/>
        <p:txBody>
          <a:bodyPr/>
          <a:lstStyle/>
          <a:p>
            <a:fld id="{E8DEBC2E-7FE7-4C4F-A22B-A7EAACC0A412}" type="slidenum">
              <a:rPr lang="en-US" smtClean="0"/>
              <a:t>11</a:t>
            </a:fld>
            <a:endParaRPr lang="en-US" dirty="0"/>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sz="half" idx="1"/>
          </p:nvPr>
        </p:nvSpPr>
        <p:spPr bwMode="auto">
          <a:xfrm>
            <a:off x="533400" y="1905000"/>
            <a:ext cx="7848600" cy="4267200"/>
          </a:xfrm>
          <a:solidFill>
            <a:schemeClr val="bg1"/>
          </a:solidFill>
          <a:extLs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normAutofit/>
          </a:bodyPr>
          <a:lstStyle/>
          <a:p>
            <a:pPr marL="0" indent="0">
              <a:lnSpc>
                <a:spcPct val="125000"/>
              </a:lnSpc>
              <a:spcBef>
                <a:spcPts val="1200"/>
              </a:spcBef>
              <a:buClrTx/>
              <a:buSzPct val="80000"/>
              <a:buFontTx/>
              <a:buNone/>
            </a:pPr>
            <a:r>
              <a:rPr lang="en-US" altLang="en-US" sz="2300" b="0" dirty="0">
                <a:solidFill>
                  <a:schemeClr val="tx1"/>
                </a:solidFill>
                <a:effectLst/>
                <a:latin typeface="Liberation Sans" panose="020B0604020202020204" pitchFamily="34" charset="0"/>
              </a:rPr>
              <a:t>The process by which the budget is developed and administered can have a significant impact on human behavior.</a:t>
            </a:r>
          </a:p>
          <a:p>
            <a:pPr marL="0" indent="0">
              <a:lnSpc>
                <a:spcPct val="125000"/>
              </a:lnSpc>
              <a:spcBef>
                <a:spcPts val="1200"/>
              </a:spcBef>
              <a:buClrTx/>
              <a:buSzPct val="80000"/>
              <a:buFontTx/>
              <a:buNone/>
            </a:pPr>
            <a:r>
              <a:rPr lang="en-US" altLang="en-US" sz="2300" dirty="0">
                <a:solidFill>
                  <a:schemeClr val="tx2">
                    <a:lumMod val="75000"/>
                  </a:schemeClr>
                </a:solidFill>
                <a:effectLst/>
                <a:latin typeface="Liberation Sans" panose="020B0604020202020204" pitchFamily="34" charset="0"/>
              </a:rPr>
              <a:t>Top-down approach </a:t>
            </a:r>
            <a:r>
              <a:rPr lang="en-US" altLang="en-US" sz="2300" b="0" dirty="0">
                <a:solidFill>
                  <a:schemeClr val="tx1"/>
                </a:solidFill>
                <a:effectLst/>
                <a:latin typeface="Liberation Sans" panose="020B0604020202020204" pitchFamily="34" charset="0"/>
              </a:rPr>
              <a:t>– the budget is developed by top management and then dictated to lower-level managers.</a:t>
            </a:r>
          </a:p>
          <a:p>
            <a:pPr marL="0" indent="0">
              <a:lnSpc>
                <a:spcPct val="125000"/>
              </a:lnSpc>
              <a:spcBef>
                <a:spcPts val="1200"/>
              </a:spcBef>
              <a:buClrTx/>
              <a:buSzPct val="80000"/>
              <a:buNone/>
            </a:pPr>
            <a:r>
              <a:rPr lang="en-US" altLang="en-US" sz="2300" dirty="0">
                <a:solidFill>
                  <a:schemeClr val="tx2">
                    <a:lumMod val="75000"/>
                  </a:schemeClr>
                </a:solidFill>
                <a:effectLst/>
                <a:latin typeface="Liberation Sans" panose="020B0604020202020204" pitchFamily="34" charset="0"/>
              </a:rPr>
              <a:t>Bottom-to-top approach </a:t>
            </a:r>
            <a:r>
              <a:rPr lang="en-US" altLang="en-US" sz="2300" b="0" dirty="0">
                <a:solidFill>
                  <a:schemeClr val="tx1"/>
                </a:solidFill>
                <a:effectLst/>
                <a:latin typeface="Liberation Sans" panose="020B0604020202020204" pitchFamily="34" charset="0"/>
              </a:rPr>
              <a:t>– each level of management should be invited to participate.</a:t>
            </a:r>
          </a:p>
        </p:txBody>
      </p:sp>
      <p:sp>
        <p:nvSpPr>
          <p:cNvPr id="14339" name="Text Box 4"/>
          <p:cNvSpPr txBox="1">
            <a:spLocks noChangeArrowheads="1"/>
          </p:cNvSpPr>
          <p:nvPr/>
        </p:nvSpPr>
        <p:spPr bwMode="auto">
          <a:xfrm>
            <a:off x="533400" y="1295400"/>
            <a:ext cx="662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66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BUDGETING AND HUMAN BEHAVIOR</a:t>
            </a:r>
          </a:p>
        </p:txBody>
      </p:sp>
      <p:sp>
        <p:nvSpPr>
          <p:cNvPr id="1434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Rectangle 9"/>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altLang="en-US" sz="3200" b="1" dirty="0">
                <a:solidFill>
                  <a:schemeClr val="tx2">
                    <a:lumMod val="75000"/>
                  </a:schemeClr>
                </a:solidFill>
                <a:latin typeface="Liberation Sans" panose="020B0604020202020204" pitchFamily="34" charset="0"/>
              </a:rPr>
              <a:t>Essentials of Effective Budgeting</a:t>
            </a:r>
          </a:p>
        </p:txBody>
      </p:sp>
      <p:sp>
        <p:nvSpPr>
          <p:cNvPr id="6" name="Rectangle 5"/>
          <p:cNvSpPr/>
          <p:nvPr/>
        </p:nvSpPr>
        <p:spPr bwMode="auto">
          <a:xfrm>
            <a:off x="457200" y="4343400"/>
            <a:ext cx="7467600" cy="1143000"/>
          </a:xfrm>
          <a:prstGeom prst="rect">
            <a:avLst/>
          </a:prstGeom>
          <a:noFill/>
          <a:ln w="381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 name="TextBox 7"/>
          <p:cNvSpPr txBox="1"/>
          <p:nvPr/>
        </p:nvSpPr>
        <p:spPr>
          <a:xfrm>
            <a:off x="1447800" y="5523440"/>
            <a:ext cx="5562600" cy="430887"/>
          </a:xfrm>
          <a:prstGeom prst="rect">
            <a:avLst/>
          </a:prstGeom>
          <a:noFill/>
        </p:spPr>
        <p:txBody>
          <a:bodyPr wrap="square" rtlCol="0">
            <a:spAutoFit/>
          </a:bodyPr>
          <a:lstStyle/>
          <a:p>
            <a:pPr algn="ctr"/>
            <a:r>
              <a:rPr lang="en-US" sz="2200" b="1" dirty="0">
                <a:solidFill>
                  <a:srgbClr val="FF0000"/>
                </a:solidFill>
                <a:latin typeface="Liberation Sans"/>
              </a:rPr>
              <a:t>Participative budgeting</a:t>
            </a:r>
          </a:p>
        </p:txBody>
      </p:sp>
      <p:sp>
        <p:nvSpPr>
          <p:cNvPr id="4" name="Slide Number Placeholder 3">
            <a:extLst>
              <a:ext uri="{FF2B5EF4-FFF2-40B4-BE49-F238E27FC236}">
                <a16:creationId xmlns:a16="http://schemas.microsoft.com/office/drawing/2014/main" id="{6829DCFC-5DCC-4F68-AD7B-1230B05A5A58}"/>
              </a:ext>
            </a:extLst>
          </p:cNvPr>
          <p:cNvSpPr>
            <a:spLocks noGrp="1"/>
          </p:cNvSpPr>
          <p:nvPr>
            <p:ph type="sldNum" sz="quarter" idx="12"/>
          </p:nvPr>
        </p:nvSpPr>
        <p:spPr/>
        <p:txBody>
          <a:bodyPr/>
          <a:lstStyle/>
          <a:p>
            <a:fld id="{E8DEBC2E-7FE7-4C4F-A22B-A7EAACC0A412}" type="slidenum">
              <a:rPr lang="en-US" smtClean="0"/>
              <a:t>12</a:t>
            </a:fld>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5366" name="Rectangle 9"/>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Essentials of Effective Budgeting</a:t>
            </a:r>
          </a:p>
        </p:txBody>
      </p:sp>
      <p:sp>
        <p:nvSpPr>
          <p:cNvPr id="7" name="Text Placeholder 6"/>
          <p:cNvSpPr>
            <a:spLocks noGrp="1"/>
          </p:cNvSpPr>
          <p:nvPr>
            <p:ph type="body" idx="1"/>
          </p:nvPr>
        </p:nvSpPr>
        <p:spPr>
          <a:xfrm>
            <a:off x="457200" y="1814513"/>
            <a:ext cx="4040188" cy="639762"/>
          </a:xfrm>
        </p:spPr>
        <p:txBody>
          <a:bodyPr>
            <a:normAutofit/>
          </a:bodyPr>
          <a:lstStyle/>
          <a:p>
            <a:r>
              <a:rPr lang="en-US" sz="2300" dirty="0">
                <a:solidFill>
                  <a:schemeClr val="tx1"/>
                </a:solidFill>
                <a:effectLst/>
                <a:latin typeface="Liberation Sans" panose="020B0604020202020204" pitchFamily="34" charset="0"/>
              </a:rPr>
              <a:t>Advantages</a:t>
            </a:r>
          </a:p>
        </p:txBody>
      </p:sp>
      <p:sp>
        <p:nvSpPr>
          <p:cNvPr id="8" name="Content Placeholder 7"/>
          <p:cNvSpPr>
            <a:spLocks noGrp="1"/>
          </p:cNvSpPr>
          <p:nvPr>
            <p:ph sz="half" idx="2"/>
          </p:nvPr>
        </p:nvSpPr>
        <p:spPr>
          <a:xfrm>
            <a:off x="457200" y="2449512"/>
            <a:ext cx="4040188" cy="3951288"/>
          </a:xfrm>
        </p:spPr>
        <p:txBody>
          <a:bodyPr>
            <a:normAutofit/>
          </a:bodyPr>
          <a:lstStyle/>
          <a:p>
            <a:r>
              <a:rPr lang="en-US" altLang="en-US" sz="2000" dirty="0">
                <a:solidFill>
                  <a:schemeClr val="tx1"/>
                </a:solidFill>
                <a:effectLst/>
                <a:latin typeface="Liberation Sans" panose="020B0604020202020204" pitchFamily="34" charset="0"/>
              </a:rPr>
              <a:t>More accurate budget</a:t>
            </a:r>
            <a:r>
              <a:rPr lang="en-US" altLang="en-US" sz="2000" b="0" dirty="0">
                <a:solidFill>
                  <a:schemeClr val="tx1"/>
                </a:solidFill>
                <a:effectLst/>
                <a:latin typeface="Liberation Sans" panose="020B0604020202020204" pitchFamily="34" charset="0"/>
              </a:rPr>
              <a:t> estimates because lower level managers have more detailed knowledge of their area.</a:t>
            </a:r>
          </a:p>
          <a:p>
            <a:r>
              <a:rPr lang="en-US" altLang="en-US" sz="2000" b="0" dirty="0">
                <a:solidFill>
                  <a:schemeClr val="tx1"/>
                </a:solidFill>
                <a:effectLst/>
                <a:latin typeface="Liberation Sans" panose="020B0604020202020204" pitchFamily="34" charset="0"/>
              </a:rPr>
              <a:t>Tendency to </a:t>
            </a:r>
            <a:r>
              <a:rPr lang="en-US" altLang="en-US" sz="2000" dirty="0">
                <a:solidFill>
                  <a:schemeClr val="tx1"/>
                </a:solidFill>
                <a:effectLst/>
                <a:latin typeface="Liberation Sans" panose="020B0604020202020204" pitchFamily="34" charset="0"/>
              </a:rPr>
              <a:t>perceive process as fair</a:t>
            </a:r>
            <a:r>
              <a:rPr lang="en-US" altLang="en-US" sz="2000" b="0" dirty="0">
                <a:solidFill>
                  <a:schemeClr val="tx1"/>
                </a:solidFill>
                <a:effectLst/>
                <a:latin typeface="Liberation Sans" panose="020B0604020202020204" pitchFamily="34" charset="0"/>
              </a:rPr>
              <a:t> due to involvement of lower level management.</a:t>
            </a:r>
          </a:p>
          <a:p>
            <a:r>
              <a:rPr lang="en-US" altLang="en-US" sz="2000" b="0" dirty="0">
                <a:solidFill>
                  <a:schemeClr val="tx1"/>
                </a:solidFill>
                <a:effectLst/>
                <a:latin typeface="Liberation Sans" panose="020B0604020202020204" pitchFamily="34" charset="0"/>
              </a:rPr>
              <a:t>Considered fair and achievable by managers while still meeting corporate goals.</a:t>
            </a:r>
            <a:endParaRPr lang="en-US" sz="2300" b="0" dirty="0">
              <a:solidFill>
                <a:schemeClr val="tx1"/>
              </a:solidFill>
              <a:effectLst/>
              <a:latin typeface="Liberation Sans" panose="020B0604020202020204" pitchFamily="34" charset="0"/>
            </a:endParaRPr>
          </a:p>
        </p:txBody>
      </p:sp>
      <p:sp>
        <p:nvSpPr>
          <p:cNvPr id="9" name="Text Placeholder 8"/>
          <p:cNvSpPr>
            <a:spLocks noGrp="1"/>
          </p:cNvSpPr>
          <p:nvPr>
            <p:ph type="body" sz="quarter" idx="3"/>
          </p:nvPr>
        </p:nvSpPr>
        <p:spPr>
          <a:xfrm>
            <a:off x="4645025" y="1814513"/>
            <a:ext cx="4041775" cy="639762"/>
          </a:xfrm>
        </p:spPr>
        <p:txBody>
          <a:bodyPr>
            <a:normAutofit/>
          </a:bodyPr>
          <a:lstStyle/>
          <a:p>
            <a:r>
              <a:rPr lang="en-US" sz="2300" dirty="0">
                <a:solidFill>
                  <a:schemeClr val="tx1"/>
                </a:solidFill>
                <a:effectLst/>
                <a:latin typeface="Liberation Sans" panose="020B0604020202020204" pitchFamily="34" charset="0"/>
              </a:rPr>
              <a:t>Disadvantages</a:t>
            </a:r>
          </a:p>
        </p:txBody>
      </p:sp>
      <p:sp>
        <p:nvSpPr>
          <p:cNvPr id="10" name="Content Placeholder 9"/>
          <p:cNvSpPr>
            <a:spLocks noGrp="1"/>
          </p:cNvSpPr>
          <p:nvPr>
            <p:ph sz="quarter" idx="4"/>
          </p:nvPr>
        </p:nvSpPr>
        <p:spPr>
          <a:xfrm>
            <a:off x="4645025" y="2449512"/>
            <a:ext cx="4041775" cy="3951288"/>
          </a:xfrm>
        </p:spPr>
        <p:txBody>
          <a:bodyPr>
            <a:normAutofit/>
          </a:bodyPr>
          <a:lstStyle/>
          <a:p>
            <a:r>
              <a:rPr lang="en-US" altLang="en-US" sz="2000" b="0" dirty="0">
                <a:solidFill>
                  <a:schemeClr val="tx1"/>
                </a:solidFill>
                <a:effectLst/>
                <a:latin typeface="Liberation Sans" panose="020B0604020202020204" pitchFamily="34" charset="0"/>
              </a:rPr>
              <a:t>Can be time consuming and costly.</a:t>
            </a:r>
          </a:p>
          <a:p>
            <a:pPr marL="342900" lvl="2" indent="-342900"/>
            <a:r>
              <a:rPr lang="en-US" altLang="en-US" sz="2000" b="0" dirty="0">
                <a:solidFill>
                  <a:schemeClr val="tx1"/>
                </a:solidFill>
                <a:effectLst/>
                <a:latin typeface="Liberation Sans" panose="020B0604020202020204" pitchFamily="34" charset="0"/>
              </a:rPr>
              <a:t>Can foster budgetary “gaming” through </a:t>
            </a:r>
            <a:r>
              <a:rPr lang="en-US" altLang="en-US" sz="2000" dirty="0">
                <a:solidFill>
                  <a:schemeClr val="tx1"/>
                </a:solidFill>
                <a:effectLst/>
                <a:latin typeface="Liberation Sans" panose="020B0604020202020204" pitchFamily="34" charset="0"/>
              </a:rPr>
              <a:t>budgetary slack</a:t>
            </a:r>
            <a:r>
              <a:rPr lang="en-US" altLang="en-US" sz="2000" b="0" dirty="0">
                <a:solidFill>
                  <a:schemeClr val="tx1"/>
                </a:solidFill>
                <a:effectLst/>
                <a:latin typeface="Liberation Sans" panose="020B0604020202020204" pitchFamily="34" charset="0"/>
              </a:rPr>
              <a:t> (i.e. underestimate budgetary goals)</a:t>
            </a:r>
          </a:p>
          <a:p>
            <a:endParaRPr lang="en-US" sz="2300" b="0" dirty="0">
              <a:solidFill>
                <a:schemeClr val="tx1"/>
              </a:solidFill>
              <a:effectLst/>
              <a:latin typeface="Liberation Sans" panose="020B0604020202020204" pitchFamily="34" charset="0"/>
            </a:endParaRPr>
          </a:p>
        </p:txBody>
      </p:sp>
      <p:sp>
        <p:nvSpPr>
          <p:cNvPr id="13" name="Text Box 4">
            <a:extLst>
              <a:ext uri="{FF2B5EF4-FFF2-40B4-BE49-F238E27FC236}">
                <a16:creationId xmlns:a16="http://schemas.microsoft.com/office/drawing/2014/main" id="{8A269AB8-D556-4AD8-8F26-671CF8E7DDB1}"/>
              </a:ext>
            </a:extLst>
          </p:cNvPr>
          <p:cNvSpPr txBox="1">
            <a:spLocks noChangeArrowheads="1"/>
          </p:cNvSpPr>
          <p:nvPr/>
        </p:nvSpPr>
        <p:spPr bwMode="auto">
          <a:xfrm>
            <a:off x="533400" y="1200943"/>
            <a:ext cx="6629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66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PARTICIPATIVE BUDGETING</a:t>
            </a:r>
          </a:p>
        </p:txBody>
      </p:sp>
      <p:sp>
        <p:nvSpPr>
          <p:cNvPr id="4" name="Slide Number Placeholder 3">
            <a:extLst>
              <a:ext uri="{FF2B5EF4-FFF2-40B4-BE49-F238E27FC236}">
                <a16:creationId xmlns:a16="http://schemas.microsoft.com/office/drawing/2014/main" id="{E1ABE746-D2CE-40B0-9297-08AC7BD6C177}"/>
              </a:ext>
            </a:extLst>
          </p:cNvPr>
          <p:cNvSpPr>
            <a:spLocks noGrp="1"/>
          </p:cNvSpPr>
          <p:nvPr>
            <p:ph type="sldNum" sz="quarter" idx="12"/>
          </p:nvPr>
        </p:nvSpPr>
        <p:spPr/>
        <p:txBody>
          <a:bodyPr/>
          <a:lstStyle/>
          <a:p>
            <a:fld id="{E8DEBC2E-7FE7-4C4F-A22B-A7EAACC0A412}" type="slidenum">
              <a:rPr lang="en-US" smtClean="0"/>
              <a:t>13</a:t>
            </a:fld>
            <a:endParaRPr lang="en-US" dirty="0"/>
          </a:p>
        </p:txBody>
      </p:sp>
    </p:spTree>
    <p:extLst>
      <p:ext uri="{BB962C8B-B14F-4D97-AF65-F5344CB8AC3E}">
        <p14:creationId xmlns:p14="http://schemas.microsoft.com/office/powerpoint/2010/main" val="3742420201"/>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5366" name="Rectangle 9"/>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Essentials of Effective Budgeting</a:t>
            </a:r>
          </a:p>
        </p:txBody>
      </p:sp>
      <p:sp>
        <p:nvSpPr>
          <p:cNvPr id="13" name="Text Box 4">
            <a:extLst>
              <a:ext uri="{FF2B5EF4-FFF2-40B4-BE49-F238E27FC236}">
                <a16:creationId xmlns:a16="http://schemas.microsoft.com/office/drawing/2014/main" id="{8A269AB8-D556-4AD8-8F26-671CF8E7DDB1}"/>
              </a:ext>
            </a:extLst>
          </p:cNvPr>
          <p:cNvSpPr txBox="1">
            <a:spLocks noChangeArrowheads="1"/>
          </p:cNvSpPr>
          <p:nvPr/>
        </p:nvSpPr>
        <p:spPr bwMode="auto">
          <a:xfrm>
            <a:off x="533400" y="1200943"/>
            <a:ext cx="7772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sz="2800" b="1">
                <a:solidFill>
                  <a:srgbClr val="0066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BUDGETING AND LONG-RANGE PLANNING </a:t>
            </a:r>
          </a:p>
        </p:txBody>
      </p:sp>
      <p:sp>
        <p:nvSpPr>
          <p:cNvPr id="20" name="Content Placeholder 2">
            <a:extLst>
              <a:ext uri="{FF2B5EF4-FFF2-40B4-BE49-F238E27FC236}">
                <a16:creationId xmlns:a16="http://schemas.microsoft.com/office/drawing/2014/main" id="{8D07BDFC-6D87-4023-9CBF-6CD56E7857C9}"/>
              </a:ext>
            </a:extLst>
          </p:cNvPr>
          <p:cNvSpPr txBox="1">
            <a:spLocks/>
          </p:cNvSpPr>
          <p:nvPr/>
        </p:nvSpPr>
        <p:spPr>
          <a:xfrm>
            <a:off x="533400" y="1934505"/>
            <a:ext cx="7772400" cy="22098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fontAlgn="auto">
              <a:lnSpc>
                <a:spcPct val="100000"/>
              </a:lnSpc>
              <a:spcBef>
                <a:spcPts val="1200"/>
              </a:spcBef>
              <a:spcAft>
                <a:spcPts val="0"/>
              </a:spcAft>
              <a:buClr>
                <a:srgbClr val="800000"/>
              </a:buClr>
              <a:buSzPct val="100000"/>
              <a:buFont typeface="Arial"/>
              <a:buNone/>
            </a:pPr>
            <a:r>
              <a:rPr lang="en-US" altLang="en-US" sz="2800" dirty="0">
                <a:latin typeface="Liberation Sans" panose="020B0604020202020204"/>
                <a:cs typeface="Times New Roman" panose="02020603050405020304" pitchFamily="18" charset="0"/>
              </a:rPr>
              <a:t>Three basic differences:</a:t>
            </a:r>
          </a:p>
          <a:p>
            <a:pPr marL="403200" lvl="1" indent="-403200" fontAlgn="auto">
              <a:spcBef>
                <a:spcPts val="1000"/>
              </a:spcBef>
              <a:spcAft>
                <a:spcPts val="0"/>
              </a:spcAft>
              <a:buClr>
                <a:srgbClr val="800000"/>
              </a:buClr>
              <a:buSzPct val="100000"/>
              <a:buFont typeface="+mj-lt"/>
              <a:buAutoNum type="arabicPeriod"/>
            </a:pPr>
            <a:r>
              <a:rPr lang="en-US" altLang="en-US" sz="2800" dirty="0">
                <a:latin typeface="Liberation Sans" panose="020B0604020202020204"/>
                <a:cs typeface="Times New Roman" panose="02020603050405020304" pitchFamily="18" charset="0"/>
              </a:rPr>
              <a:t>Time period involved</a:t>
            </a:r>
          </a:p>
          <a:p>
            <a:pPr marL="403200" lvl="1" indent="-403200" fontAlgn="auto">
              <a:spcBef>
                <a:spcPts val="1000"/>
              </a:spcBef>
              <a:spcAft>
                <a:spcPts val="0"/>
              </a:spcAft>
              <a:buClr>
                <a:srgbClr val="800000"/>
              </a:buClr>
              <a:buSzPct val="100000"/>
              <a:buFont typeface="+mj-lt"/>
              <a:buAutoNum type="arabicPeriod"/>
            </a:pPr>
            <a:r>
              <a:rPr lang="en-US" altLang="en-US" sz="2800" dirty="0">
                <a:latin typeface="Liberation Sans" panose="020B0604020202020204"/>
                <a:cs typeface="Times New Roman" panose="02020603050405020304" pitchFamily="18" charset="0"/>
              </a:rPr>
              <a:t>Emphasis</a:t>
            </a:r>
          </a:p>
          <a:p>
            <a:pPr marL="403200" lvl="1" indent="-403200" fontAlgn="auto">
              <a:spcBef>
                <a:spcPts val="1000"/>
              </a:spcBef>
              <a:spcAft>
                <a:spcPts val="0"/>
              </a:spcAft>
              <a:buClr>
                <a:srgbClr val="800000"/>
              </a:buClr>
              <a:buSzPct val="100000"/>
              <a:buFont typeface="+mj-lt"/>
              <a:buAutoNum type="arabicPeriod"/>
            </a:pPr>
            <a:r>
              <a:rPr lang="en-US" altLang="en-US" sz="2800" dirty="0">
                <a:latin typeface="Liberation Sans" panose="020B0604020202020204"/>
                <a:cs typeface="Times New Roman" panose="02020603050405020304" pitchFamily="18" charset="0"/>
              </a:rPr>
              <a:t>Amount of detail presented</a:t>
            </a:r>
          </a:p>
        </p:txBody>
      </p:sp>
      <p:sp>
        <p:nvSpPr>
          <p:cNvPr id="21" name="Slide Number Placeholder 20">
            <a:extLst>
              <a:ext uri="{FF2B5EF4-FFF2-40B4-BE49-F238E27FC236}">
                <a16:creationId xmlns:a16="http://schemas.microsoft.com/office/drawing/2014/main" id="{229FB826-331F-4429-9107-0CDB46580772}"/>
              </a:ext>
            </a:extLst>
          </p:cNvPr>
          <p:cNvSpPr>
            <a:spLocks noGrp="1"/>
          </p:cNvSpPr>
          <p:nvPr>
            <p:ph type="sldNum" sz="quarter" idx="12"/>
          </p:nvPr>
        </p:nvSpPr>
        <p:spPr/>
        <p:txBody>
          <a:bodyPr/>
          <a:lstStyle/>
          <a:p>
            <a:fld id="{E8DEBC2E-7FE7-4C4F-A22B-A7EAACC0A412}" type="slidenum">
              <a:rPr lang="en-US" smtClean="0"/>
              <a:t>14</a:t>
            </a:fld>
            <a:endParaRPr lang="en-US" dirty="0"/>
          </a:p>
        </p:txBody>
      </p:sp>
    </p:spTree>
    <p:extLst>
      <p:ext uri="{BB962C8B-B14F-4D97-AF65-F5344CB8AC3E}">
        <p14:creationId xmlns:p14="http://schemas.microsoft.com/office/powerpoint/2010/main" val="253896522"/>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bwMode="auto">
          <a:xfrm>
            <a:off x="533400" y="1981200"/>
            <a:ext cx="8077200" cy="914400"/>
          </a:xfr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1200"/>
              </a:spcBef>
              <a:spcAft>
                <a:spcPts val="0"/>
              </a:spcAft>
              <a:buClr>
                <a:srgbClr val="911B21"/>
              </a:buClr>
              <a:buSzPct val="75000"/>
              <a:buFont typeface="Arial"/>
              <a:buNone/>
              <a:tabLst/>
              <a:defRPr/>
            </a:pPr>
            <a:r>
              <a:rPr kumimoji="0" lang="en-US" sz="2400" b="0" i="0" u="none" strike="noStrike" kern="1200" cap="none" spc="0" normalizeH="0" baseline="0" noProof="0" dirty="0">
                <a:ln>
                  <a:noFill/>
                </a:ln>
                <a:solidFill>
                  <a:srgbClr val="000000"/>
                </a:solidFill>
                <a:effectLst/>
                <a:uLnTx/>
                <a:uFillTx/>
                <a:latin typeface="Liberation Sans" panose="020B0604020202020204"/>
                <a:ea typeface="+mn-ea"/>
                <a:cs typeface="+mn-cs"/>
              </a:rPr>
              <a:t>The essentials of effective budgeting do </a:t>
            </a:r>
            <a:r>
              <a:rPr kumimoji="0" lang="en-US" sz="2400" b="1" i="0" u="sng" strike="noStrike" kern="1200" cap="none" spc="0" normalizeH="0" baseline="0" noProof="0" dirty="0">
                <a:ln>
                  <a:noFill/>
                </a:ln>
                <a:solidFill>
                  <a:srgbClr val="000000"/>
                </a:solidFill>
                <a:effectLst/>
                <a:uLnTx/>
                <a:uFillTx/>
                <a:latin typeface="Liberation Sans" panose="020B0604020202020204"/>
                <a:ea typeface="+mn-ea"/>
                <a:cs typeface="+mn-cs"/>
              </a:rPr>
              <a:t>not</a:t>
            </a:r>
            <a:r>
              <a:rPr kumimoji="0" lang="en-US" sz="2400" b="0" i="0" u="none" strike="noStrike" kern="1200" cap="none" spc="0" normalizeH="0" baseline="0" noProof="0" dirty="0">
                <a:ln>
                  <a:noFill/>
                </a:ln>
                <a:solidFill>
                  <a:srgbClr val="000000"/>
                </a:solidFill>
                <a:effectLst/>
                <a:uLnTx/>
                <a:uFillTx/>
                <a:latin typeface="Liberation Sans" panose="020B0604020202020204"/>
                <a:ea typeface="+mn-ea"/>
                <a:cs typeface="+mn-cs"/>
              </a:rPr>
              <a:t> include:</a:t>
            </a:r>
          </a:p>
        </p:txBody>
      </p:sp>
      <p:sp>
        <p:nvSpPr>
          <p:cNvPr id="52227" name="Rectangle 3"/>
          <p:cNvSpPr>
            <a:spLocks noChangeArrowheads="1"/>
          </p:cNvSpPr>
          <p:nvPr/>
        </p:nvSpPr>
        <p:spPr bwMode="auto">
          <a:xfrm>
            <a:off x="762000" y="2716355"/>
            <a:ext cx="7696200" cy="2362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182562" tIns="46038" rIns="182562" bIns="46038"/>
          <a:lstStyle>
            <a:lvl1pPr marL="517525" indent="-5175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1200"/>
              </a:spcBef>
              <a:spcAft>
                <a:spcPts val="0"/>
              </a:spcAft>
              <a:buClr>
                <a:srgbClr val="911B21"/>
              </a:buClr>
              <a:buSzPct val="75000"/>
              <a:buFont typeface="Arial"/>
              <a:buNone/>
              <a:tabLst/>
              <a:defRPr/>
            </a:pPr>
            <a:r>
              <a:rPr kumimoji="0" lang="en-US" sz="2400" b="0" i="0" u="none" strike="noStrike" kern="1200" cap="none" spc="0" normalizeH="0" baseline="0" noProof="0" dirty="0">
                <a:ln>
                  <a:noFill/>
                </a:ln>
                <a:solidFill>
                  <a:srgbClr val="911B21"/>
                </a:solidFill>
                <a:effectLst/>
                <a:uLnTx/>
                <a:uFillTx/>
                <a:latin typeface="Liberation Sans" panose="020B0604020202020204"/>
              </a:rPr>
              <a:t>a.</a:t>
            </a:r>
            <a:r>
              <a:rPr kumimoji="0" lang="en-US" sz="2400" b="0" i="0" u="none" strike="noStrike" kern="1200" cap="none" spc="0" normalizeH="0" baseline="0" noProof="0" dirty="0">
                <a:ln>
                  <a:noFill/>
                </a:ln>
                <a:solidFill>
                  <a:srgbClr val="000000"/>
                </a:solidFill>
                <a:effectLst/>
                <a:uLnTx/>
                <a:uFillTx/>
                <a:latin typeface="Liberation Sans" panose="020B0604020202020204"/>
              </a:rPr>
              <a:t> Top-down budgeting</a:t>
            </a:r>
          </a:p>
          <a:p>
            <a:pPr marL="0" marR="0" lvl="0" indent="0" algn="l" defTabSz="914400" rtl="0" eaLnBrk="1" fontAlgn="auto" latinLnBrk="0" hangingPunct="1">
              <a:lnSpc>
                <a:spcPct val="100000"/>
              </a:lnSpc>
              <a:spcBef>
                <a:spcPts val="1200"/>
              </a:spcBef>
              <a:spcAft>
                <a:spcPts val="0"/>
              </a:spcAft>
              <a:buClr>
                <a:srgbClr val="911B21"/>
              </a:buClr>
              <a:buSzPct val="75000"/>
              <a:buFont typeface="Arial"/>
              <a:buNone/>
              <a:tabLst/>
              <a:defRPr/>
            </a:pPr>
            <a:r>
              <a:rPr kumimoji="0" lang="en-US" sz="2400" b="0" i="0" u="none" strike="noStrike" kern="1200" cap="none" spc="0" normalizeH="0" baseline="0" noProof="0" dirty="0">
                <a:ln>
                  <a:noFill/>
                </a:ln>
                <a:solidFill>
                  <a:srgbClr val="911B21"/>
                </a:solidFill>
                <a:effectLst/>
                <a:uLnTx/>
                <a:uFillTx/>
                <a:latin typeface="Liberation Sans" panose="020B0604020202020204"/>
              </a:rPr>
              <a:t>b. </a:t>
            </a:r>
            <a:r>
              <a:rPr kumimoji="0" lang="en-US" sz="2400" b="0" i="0" u="none" strike="noStrike" kern="1200" cap="none" spc="0" normalizeH="0" baseline="0" noProof="0" dirty="0">
                <a:ln>
                  <a:noFill/>
                </a:ln>
                <a:solidFill>
                  <a:srgbClr val="000000"/>
                </a:solidFill>
                <a:effectLst/>
                <a:uLnTx/>
                <a:uFillTx/>
                <a:latin typeface="Liberation Sans" panose="020B0604020202020204"/>
              </a:rPr>
              <a:t>Management acceptance</a:t>
            </a:r>
          </a:p>
          <a:p>
            <a:pPr marL="0" marR="0" lvl="0" indent="0" algn="l" defTabSz="914400" rtl="0" eaLnBrk="1" fontAlgn="auto" latinLnBrk="0" hangingPunct="1">
              <a:lnSpc>
                <a:spcPct val="100000"/>
              </a:lnSpc>
              <a:spcBef>
                <a:spcPts val="1200"/>
              </a:spcBef>
              <a:spcAft>
                <a:spcPts val="0"/>
              </a:spcAft>
              <a:buClr>
                <a:srgbClr val="911B21"/>
              </a:buClr>
              <a:buSzPct val="75000"/>
              <a:buFont typeface="Arial"/>
              <a:buNone/>
              <a:tabLst/>
              <a:defRPr/>
            </a:pPr>
            <a:r>
              <a:rPr kumimoji="0" lang="en-US" sz="2400" b="0" i="0" u="none" strike="noStrike" kern="1200" cap="none" spc="0" normalizeH="0" baseline="0" noProof="0" dirty="0">
                <a:ln>
                  <a:noFill/>
                </a:ln>
                <a:solidFill>
                  <a:srgbClr val="911B21"/>
                </a:solidFill>
                <a:effectLst/>
                <a:uLnTx/>
                <a:uFillTx/>
                <a:latin typeface="Liberation Sans" panose="020B0604020202020204"/>
              </a:rPr>
              <a:t>c. </a:t>
            </a:r>
            <a:r>
              <a:rPr kumimoji="0" lang="en-US" sz="2400" b="0" i="0" u="none" strike="noStrike" kern="1200" cap="none" spc="0" normalizeH="0" baseline="0" noProof="0" dirty="0">
                <a:ln>
                  <a:noFill/>
                </a:ln>
                <a:solidFill>
                  <a:srgbClr val="000000"/>
                </a:solidFill>
                <a:effectLst/>
                <a:uLnTx/>
                <a:uFillTx/>
                <a:latin typeface="Liberation Sans" panose="020B0604020202020204"/>
              </a:rPr>
              <a:t>Research and analysis</a:t>
            </a:r>
          </a:p>
          <a:p>
            <a:pPr marL="0" marR="0" lvl="0" indent="0" algn="l" defTabSz="914400" rtl="0" eaLnBrk="1" fontAlgn="auto" latinLnBrk="0" hangingPunct="1">
              <a:lnSpc>
                <a:spcPct val="100000"/>
              </a:lnSpc>
              <a:spcBef>
                <a:spcPts val="1200"/>
              </a:spcBef>
              <a:spcAft>
                <a:spcPts val="0"/>
              </a:spcAft>
              <a:buClr>
                <a:srgbClr val="911B21"/>
              </a:buClr>
              <a:buSzPct val="75000"/>
              <a:buFont typeface="Arial"/>
              <a:buNone/>
              <a:tabLst/>
              <a:defRPr/>
            </a:pPr>
            <a:r>
              <a:rPr kumimoji="0" lang="en-US" sz="2400" b="0" i="0" u="none" strike="noStrike" kern="1200" cap="none" spc="0" normalizeH="0" baseline="0" noProof="0" dirty="0">
                <a:ln>
                  <a:noFill/>
                </a:ln>
                <a:solidFill>
                  <a:srgbClr val="911B21"/>
                </a:solidFill>
                <a:effectLst/>
                <a:uLnTx/>
                <a:uFillTx/>
                <a:latin typeface="Liberation Sans" panose="020B0604020202020204"/>
              </a:rPr>
              <a:t>d. </a:t>
            </a:r>
            <a:r>
              <a:rPr kumimoji="0" lang="en-US" sz="2400" b="0" i="0" u="none" strike="noStrike" kern="1200" cap="none" spc="0" normalizeH="0" baseline="0" noProof="0" dirty="0">
                <a:ln>
                  <a:noFill/>
                </a:ln>
                <a:solidFill>
                  <a:srgbClr val="000000"/>
                </a:solidFill>
                <a:effectLst/>
                <a:uLnTx/>
                <a:uFillTx/>
                <a:latin typeface="Liberation Sans" panose="020B0604020202020204"/>
              </a:rPr>
              <a:t>Sound organizational structure</a:t>
            </a:r>
            <a:endParaRPr kumimoji="0" lang="en-US" altLang="en-US" sz="24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2" name="Text Box 9"/>
          <p:cNvSpPr txBox="1">
            <a:spLocks noChangeArrowheads="1"/>
          </p:cNvSpPr>
          <p:nvPr/>
        </p:nvSpPr>
        <p:spPr bwMode="auto">
          <a:xfrm>
            <a:off x="533400" y="1295400"/>
            <a:ext cx="434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0066"/>
                </a:solidFill>
                <a:latin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dirty="0">
                <a:solidFill>
                  <a:srgbClr val="006600"/>
                </a:solidFill>
                <a:latin typeface="Liberation Sans" panose="020B0604020202020204" pitchFamily="34" charset="0"/>
              </a:rPr>
              <a:t>Question</a:t>
            </a:r>
          </a:p>
        </p:txBody>
      </p:sp>
      <p:sp>
        <p:nvSpPr>
          <p:cNvPr id="5223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Notched Right Arrow 8"/>
          <p:cNvSpPr/>
          <p:nvPr/>
        </p:nvSpPr>
        <p:spPr bwMode="auto">
          <a:xfrm>
            <a:off x="228600" y="2712275"/>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Essentials of Effective Budgeting</a:t>
            </a:r>
          </a:p>
        </p:txBody>
      </p:sp>
      <p:sp>
        <p:nvSpPr>
          <p:cNvPr id="5" name="Slide Number Placeholder 4">
            <a:extLst>
              <a:ext uri="{FF2B5EF4-FFF2-40B4-BE49-F238E27FC236}">
                <a16:creationId xmlns:a16="http://schemas.microsoft.com/office/drawing/2014/main" id="{B950867F-C0FB-4DF2-8D94-D0331453860E}"/>
              </a:ext>
            </a:extLst>
          </p:cNvPr>
          <p:cNvSpPr>
            <a:spLocks noGrp="1"/>
          </p:cNvSpPr>
          <p:nvPr>
            <p:ph type="sldNum" sz="quarter" idx="12"/>
          </p:nvPr>
        </p:nvSpPr>
        <p:spPr/>
        <p:txBody>
          <a:bodyPr/>
          <a:lstStyle/>
          <a:p>
            <a:fld id="{E8DEBC2E-7FE7-4C4F-A22B-A7EAACC0A412}" type="slidenum">
              <a:rPr lang="en-US" smtClean="0"/>
              <a:t>15</a:t>
            </a:fld>
            <a:endParaRPr lang="en-US" dirty="0"/>
          </a:p>
        </p:txBody>
      </p:sp>
    </p:spTree>
    <p:extLst>
      <p:ext uri="{BB962C8B-B14F-4D97-AF65-F5344CB8AC3E}">
        <p14:creationId xmlns:p14="http://schemas.microsoft.com/office/powerpoint/2010/main" val="13937471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sz="half" idx="1"/>
          </p:nvPr>
        </p:nvSpPr>
        <p:spPr>
          <a:xfrm>
            <a:off x="533400" y="1295400"/>
            <a:ext cx="7772400" cy="3124200"/>
          </a:xfrm>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normAutofit/>
          </a:bodyPr>
          <a:lstStyle/>
          <a:p>
            <a:pPr marL="463550" indent="-463550">
              <a:lnSpc>
                <a:spcPct val="125000"/>
              </a:lnSpc>
              <a:spcBef>
                <a:spcPct val="70000"/>
              </a:spcBef>
              <a:buClr>
                <a:srgbClr val="800000"/>
              </a:buClr>
              <a:buSzPct val="80000"/>
              <a:buFont typeface="Wingdings" pitchFamily="2" charset="2"/>
              <a:buChar char="u"/>
              <a:defRPr/>
            </a:pPr>
            <a:r>
              <a:rPr lang="en-US" sz="2200" b="0" dirty="0">
                <a:effectLst/>
                <a:latin typeface="Liberation Sans" panose="020B0604020202020204" pitchFamily="34" charset="0"/>
              </a:rPr>
              <a:t>Set of </a:t>
            </a:r>
            <a:r>
              <a:rPr lang="en-US" sz="2200" dirty="0">
                <a:solidFill>
                  <a:schemeClr val="tx1"/>
                </a:solidFill>
                <a:effectLst/>
                <a:latin typeface="Liberation Sans" panose="020B0604020202020204" pitchFamily="34" charset="0"/>
              </a:rPr>
              <a:t>interrelated budgets</a:t>
            </a:r>
            <a:r>
              <a:rPr lang="en-US" sz="2200" b="0" dirty="0">
                <a:effectLst/>
                <a:latin typeface="Liberation Sans" panose="020B0604020202020204" pitchFamily="34" charset="0"/>
              </a:rPr>
              <a:t> that constitutes a plan of action for a specified time period.</a:t>
            </a:r>
          </a:p>
          <a:p>
            <a:pPr marL="463550" indent="-463550">
              <a:lnSpc>
                <a:spcPct val="125000"/>
              </a:lnSpc>
              <a:spcBef>
                <a:spcPct val="70000"/>
              </a:spcBef>
              <a:buClr>
                <a:srgbClr val="800000"/>
              </a:buClr>
              <a:buSzPct val="80000"/>
              <a:buFont typeface="Wingdings" pitchFamily="2" charset="2"/>
              <a:buChar char="u"/>
              <a:defRPr/>
            </a:pPr>
            <a:r>
              <a:rPr lang="en-US" sz="2200" b="0" dirty="0">
                <a:effectLst/>
                <a:latin typeface="Liberation Sans" panose="020B0604020202020204" pitchFamily="34" charset="0"/>
              </a:rPr>
              <a:t>Contains </a:t>
            </a:r>
            <a:r>
              <a:rPr lang="en-US" sz="2200" dirty="0">
                <a:solidFill>
                  <a:schemeClr val="tx1"/>
                </a:solidFill>
                <a:effectLst/>
                <a:latin typeface="Liberation Sans" panose="020B0604020202020204" pitchFamily="34" charset="0"/>
              </a:rPr>
              <a:t>two classes</a:t>
            </a:r>
            <a:r>
              <a:rPr lang="en-US" sz="2200" b="0" dirty="0">
                <a:effectLst/>
                <a:latin typeface="Liberation Sans" panose="020B0604020202020204" pitchFamily="34" charset="0"/>
              </a:rPr>
              <a:t> of budgets:</a:t>
            </a:r>
          </a:p>
          <a:p>
            <a:pPr marL="914400" lvl="1" indent="-450850">
              <a:lnSpc>
                <a:spcPct val="125000"/>
              </a:lnSpc>
              <a:spcBef>
                <a:spcPct val="70000"/>
              </a:spcBef>
              <a:buClr>
                <a:srgbClr val="800000"/>
              </a:buClr>
              <a:buSzPct val="80000"/>
              <a:buFont typeface="Arial" charset="0"/>
              <a:buChar char="►"/>
              <a:defRPr/>
            </a:pPr>
            <a:r>
              <a:rPr lang="en-US" sz="2200" dirty="0">
                <a:solidFill>
                  <a:schemeClr val="tx2">
                    <a:lumMod val="75000"/>
                  </a:schemeClr>
                </a:solidFill>
                <a:effectLst/>
                <a:latin typeface="Liberation Sans" panose="020B0604020202020204" pitchFamily="34" charset="0"/>
              </a:rPr>
              <a:t>Operating</a:t>
            </a:r>
            <a:r>
              <a:rPr lang="en-US" sz="2200" b="0" dirty="0">
                <a:solidFill>
                  <a:schemeClr val="tx2">
                    <a:lumMod val="75000"/>
                  </a:schemeClr>
                </a:solidFill>
                <a:effectLst/>
                <a:latin typeface="Liberation Sans" panose="020B0604020202020204" pitchFamily="34" charset="0"/>
              </a:rPr>
              <a:t> </a:t>
            </a:r>
            <a:r>
              <a:rPr lang="en-US" sz="2200" b="0" dirty="0">
                <a:effectLst/>
                <a:latin typeface="Liberation Sans" panose="020B0604020202020204" pitchFamily="34" charset="0"/>
              </a:rPr>
              <a:t>budgets.</a:t>
            </a:r>
          </a:p>
          <a:p>
            <a:pPr marL="914400" lvl="1" indent="-450850">
              <a:lnSpc>
                <a:spcPct val="125000"/>
              </a:lnSpc>
              <a:spcBef>
                <a:spcPct val="70000"/>
              </a:spcBef>
              <a:buClr>
                <a:srgbClr val="800000"/>
              </a:buClr>
              <a:buSzPct val="80000"/>
              <a:buFont typeface="Arial" charset="0"/>
              <a:buChar char="►"/>
              <a:defRPr/>
            </a:pPr>
            <a:r>
              <a:rPr lang="en-US" sz="2200" dirty="0">
                <a:solidFill>
                  <a:schemeClr val="tx2">
                    <a:lumMod val="75000"/>
                  </a:schemeClr>
                </a:solidFill>
                <a:effectLst/>
                <a:latin typeface="Liberation Sans" panose="020B0604020202020204" pitchFamily="34" charset="0"/>
              </a:rPr>
              <a:t>Financial</a:t>
            </a:r>
            <a:r>
              <a:rPr lang="en-US" sz="2200" b="0" dirty="0">
                <a:solidFill>
                  <a:schemeClr val="tx2">
                    <a:lumMod val="75000"/>
                  </a:schemeClr>
                </a:solidFill>
                <a:effectLst/>
                <a:latin typeface="Liberation Sans" panose="020B0604020202020204" pitchFamily="34" charset="0"/>
              </a:rPr>
              <a:t> </a:t>
            </a:r>
            <a:r>
              <a:rPr lang="en-US" sz="2200" b="0" dirty="0">
                <a:effectLst/>
                <a:latin typeface="Liberation Sans" panose="020B0604020202020204" pitchFamily="34" charset="0"/>
              </a:rPr>
              <a:t>budgets.</a:t>
            </a:r>
          </a:p>
        </p:txBody>
      </p:sp>
      <p:sp>
        <p:nvSpPr>
          <p:cNvPr id="20485" name="Line 15"/>
          <p:cNvSpPr>
            <a:spLocks noChangeShapeType="1"/>
          </p:cNvSpPr>
          <p:nvPr/>
        </p:nvSpPr>
        <p:spPr bwMode="auto">
          <a:xfrm>
            <a:off x="4191000" y="3276600"/>
            <a:ext cx="762000" cy="0"/>
          </a:xfrm>
          <a:prstGeom prst="line">
            <a:avLst/>
          </a:prstGeom>
          <a:noFill/>
          <a:ln w="57150" cap="sq">
            <a:solidFill>
              <a:srgbClr val="8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486" name="Rectangle 16"/>
          <p:cNvSpPr>
            <a:spLocks noChangeArrowheads="1"/>
          </p:cNvSpPr>
          <p:nvPr/>
        </p:nvSpPr>
        <p:spPr bwMode="auto">
          <a:xfrm>
            <a:off x="5181600" y="3047623"/>
            <a:ext cx="3657600" cy="1785104"/>
          </a:xfrm>
          <a:prstGeom prst="rect">
            <a:avLst/>
          </a:prstGeom>
          <a:solidFill>
            <a:srgbClr val="FFFF99"/>
          </a:solidFill>
          <a:ln w="28575" cap="sq"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110000"/>
              </a:lnSpc>
            </a:pPr>
            <a:r>
              <a:rPr lang="en-US" altLang="en-US" sz="2000" dirty="0">
                <a:solidFill>
                  <a:schemeClr val="bg2"/>
                </a:solidFill>
                <a:latin typeface="Liberation Sans" panose="020B0604020202020204" pitchFamily="34" charset="0"/>
              </a:rPr>
              <a:t>Individual budgets that result in the preparation of the </a:t>
            </a:r>
            <a:r>
              <a:rPr lang="en-US" altLang="en-US" sz="2000" b="1" dirty="0">
                <a:solidFill>
                  <a:schemeClr val="bg2"/>
                </a:solidFill>
                <a:latin typeface="Liberation Sans" panose="020B0604020202020204" pitchFamily="34" charset="0"/>
              </a:rPr>
              <a:t>budgeted income statement </a:t>
            </a:r>
            <a:r>
              <a:rPr lang="en-US" altLang="en-US" sz="2000" dirty="0">
                <a:solidFill>
                  <a:schemeClr val="bg2"/>
                </a:solidFill>
                <a:latin typeface="Liberation Sans" panose="020B0604020202020204" pitchFamily="34" charset="0"/>
              </a:rPr>
              <a:t>(establish goals for sales and production personnel)</a:t>
            </a:r>
          </a:p>
        </p:txBody>
      </p:sp>
      <p:sp>
        <p:nvSpPr>
          <p:cNvPr id="2048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488"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altLang="en-US" sz="3200" b="1" dirty="0">
                <a:solidFill>
                  <a:schemeClr val="tx2">
                    <a:lumMod val="75000"/>
                  </a:schemeClr>
                </a:solidFill>
                <a:latin typeface="Liberation Sans" panose="020B0604020202020204" pitchFamily="34" charset="0"/>
              </a:rPr>
              <a:t>The Master Budget</a:t>
            </a:r>
          </a:p>
        </p:txBody>
      </p:sp>
      <p:sp>
        <p:nvSpPr>
          <p:cNvPr id="5" name="Slide Number Placeholder 4">
            <a:extLst>
              <a:ext uri="{FF2B5EF4-FFF2-40B4-BE49-F238E27FC236}">
                <a16:creationId xmlns:a16="http://schemas.microsoft.com/office/drawing/2014/main" id="{C3485DAD-D53A-4A42-BAEE-166EE0B96582}"/>
              </a:ext>
            </a:extLst>
          </p:cNvPr>
          <p:cNvSpPr>
            <a:spLocks noGrp="1"/>
          </p:cNvSpPr>
          <p:nvPr>
            <p:ph type="sldNum" sz="quarter" idx="12"/>
          </p:nvPr>
        </p:nvSpPr>
        <p:spPr/>
        <p:txBody>
          <a:bodyPr/>
          <a:lstStyle/>
          <a:p>
            <a:fld id="{E8DEBC2E-7FE7-4C4F-A22B-A7EAACC0A412}" type="slidenum">
              <a:rPr lang="en-US" smtClean="0"/>
              <a:t>16</a:t>
            </a:fld>
            <a:endParaRPr lang="en-US" dirty="0"/>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sz="half" idx="1"/>
          </p:nvPr>
        </p:nvSpPr>
        <p:spPr>
          <a:xfrm>
            <a:off x="533400" y="1295400"/>
            <a:ext cx="7772400" cy="3124200"/>
          </a:xfrm>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463550" indent="-463550">
              <a:lnSpc>
                <a:spcPct val="125000"/>
              </a:lnSpc>
              <a:spcBef>
                <a:spcPct val="70000"/>
              </a:spcBef>
              <a:buClr>
                <a:srgbClr val="800000"/>
              </a:buClr>
              <a:buSzPct val="80000"/>
              <a:buFont typeface="Wingdings" pitchFamily="2" charset="2"/>
              <a:buChar char="u"/>
              <a:defRPr/>
            </a:pPr>
            <a:r>
              <a:rPr lang="en-US" sz="2200" b="0" dirty="0">
                <a:effectLst/>
                <a:latin typeface="Liberation Sans" panose="020B0604020202020204" pitchFamily="34" charset="0"/>
              </a:rPr>
              <a:t>Set of </a:t>
            </a:r>
            <a:r>
              <a:rPr lang="en-US" sz="2200" dirty="0">
                <a:solidFill>
                  <a:schemeClr val="tx1"/>
                </a:solidFill>
                <a:effectLst/>
                <a:latin typeface="Liberation Sans" panose="020B0604020202020204" pitchFamily="34" charset="0"/>
              </a:rPr>
              <a:t>interrelated budgets</a:t>
            </a:r>
            <a:r>
              <a:rPr lang="en-US" sz="2200" b="0" dirty="0">
                <a:effectLst/>
                <a:latin typeface="Liberation Sans" panose="020B0604020202020204" pitchFamily="34" charset="0"/>
              </a:rPr>
              <a:t> that constitutes a plan of action for a specified time period.</a:t>
            </a:r>
          </a:p>
          <a:p>
            <a:pPr marL="463550" indent="-463550">
              <a:lnSpc>
                <a:spcPct val="125000"/>
              </a:lnSpc>
              <a:spcBef>
                <a:spcPct val="70000"/>
              </a:spcBef>
              <a:buClr>
                <a:srgbClr val="800000"/>
              </a:buClr>
              <a:buSzPct val="80000"/>
              <a:buFont typeface="Wingdings" pitchFamily="2" charset="2"/>
              <a:buChar char="u"/>
              <a:defRPr/>
            </a:pPr>
            <a:r>
              <a:rPr lang="en-US" sz="2200" b="0" dirty="0">
                <a:effectLst/>
                <a:latin typeface="Liberation Sans" panose="020B0604020202020204" pitchFamily="34" charset="0"/>
              </a:rPr>
              <a:t>Contains </a:t>
            </a:r>
            <a:r>
              <a:rPr lang="en-US" sz="2200" dirty="0">
                <a:solidFill>
                  <a:schemeClr val="tx1"/>
                </a:solidFill>
                <a:effectLst/>
                <a:latin typeface="Liberation Sans" panose="020B0604020202020204" pitchFamily="34" charset="0"/>
              </a:rPr>
              <a:t>two classes</a:t>
            </a:r>
            <a:r>
              <a:rPr lang="en-US" sz="2200" b="0" dirty="0">
                <a:effectLst/>
                <a:latin typeface="Liberation Sans" panose="020B0604020202020204" pitchFamily="34" charset="0"/>
              </a:rPr>
              <a:t> of budgets:</a:t>
            </a:r>
          </a:p>
          <a:p>
            <a:pPr marL="914400" lvl="2" indent="-450850">
              <a:lnSpc>
                <a:spcPct val="125000"/>
              </a:lnSpc>
              <a:spcBef>
                <a:spcPct val="70000"/>
              </a:spcBef>
              <a:buClr>
                <a:srgbClr val="800000"/>
              </a:buClr>
              <a:buSzPct val="80000"/>
              <a:buFont typeface="Arial" charset="0"/>
              <a:buChar char="►"/>
              <a:defRPr/>
            </a:pPr>
            <a:r>
              <a:rPr lang="en-US" sz="2200" dirty="0">
                <a:solidFill>
                  <a:schemeClr val="tx2">
                    <a:lumMod val="75000"/>
                  </a:schemeClr>
                </a:solidFill>
                <a:effectLst/>
                <a:latin typeface="Liberation Sans" panose="020B0604020202020204" pitchFamily="34" charset="0"/>
              </a:rPr>
              <a:t>Operating</a:t>
            </a:r>
            <a:r>
              <a:rPr lang="en-US" sz="2200" b="0" dirty="0">
                <a:solidFill>
                  <a:schemeClr val="tx2">
                    <a:lumMod val="75000"/>
                  </a:schemeClr>
                </a:solidFill>
                <a:effectLst/>
                <a:latin typeface="Liberation Sans" panose="020B0604020202020204" pitchFamily="34" charset="0"/>
              </a:rPr>
              <a:t> </a:t>
            </a:r>
            <a:r>
              <a:rPr lang="en-US" sz="2200" b="0" dirty="0">
                <a:effectLst/>
                <a:latin typeface="Liberation Sans" panose="020B0604020202020204" pitchFamily="34" charset="0"/>
              </a:rPr>
              <a:t>budgets.</a:t>
            </a:r>
          </a:p>
          <a:p>
            <a:pPr marL="914400" lvl="2" indent="-450850">
              <a:lnSpc>
                <a:spcPct val="125000"/>
              </a:lnSpc>
              <a:spcBef>
                <a:spcPct val="70000"/>
              </a:spcBef>
              <a:buClr>
                <a:srgbClr val="800000"/>
              </a:buClr>
              <a:buSzPct val="80000"/>
              <a:buFont typeface="Arial" charset="0"/>
              <a:buChar char="►"/>
              <a:defRPr/>
            </a:pPr>
            <a:r>
              <a:rPr lang="en-US" sz="2200" dirty="0">
                <a:solidFill>
                  <a:schemeClr val="tx2">
                    <a:lumMod val="75000"/>
                  </a:schemeClr>
                </a:solidFill>
                <a:effectLst/>
                <a:latin typeface="Liberation Sans" panose="020B0604020202020204" pitchFamily="34" charset="0"/>
              </a:rPr>
              <a:t>Financial</a:t>
            </a:r>
            <a:r>
              <a:rPr lang="en-US" sz="2200" b="0" dirty="0">
                <a:solidFill>
                  <a:schemeClr val="tx2">
                    <a:lumMod val="75000"/>
                  </a:schemeClr>
                </a:solidFill>
                <a:effectLst/>
                <a:latin typeface="Liberation Sans" panose="020B0604020202020204" pitchFamily="34" charset="0"/>
              </a:rPr>
              <a:t> </a:t>
            </a:r>
            <a:r>
              <a:rPr lang="en-US" sz="2200" b="0" dirty="0">
                <a:effectLst/>
                <a:latin typeface="Liberation Sans" panose="020B0604020202020204" pitchFamily="34" charset="0"/>
              </a:rPr>
              <a:t>budgets.</a:t>
            </a:r>
          </a:p>
        </p:txBody>
      </p:sp>
      <p:sp>
        <p:nvSpPr>
          <p:cNvPr id="2048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488"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altLang="en-US" sz="3200" b="1" dirty="0">
                <a:solidFill>
                  <a:schemeClr val="tx2">
                    <a:lumMod val="75000"/>
                  </a:schemeClr>
                </a:solidFill>
                <a:latin typeface="Liberation Sans" panose="020B0604020202020204" pitchFamily="34" charset="0"/>
              </a:rPr>
              <a:t>The Master Budget</a:t>
            </a:r>
          </a:p>
        </p:txBody>
      </p:sp>
      <p:sp>
        <p:nvSpPr>
          <p:cNvPr id="8" name="Rectangle 8"/>
          <p:cNvSpPr>
            <a:spLocks noChangeArrowheads="1"/>
          </p:cNvSpPr>
          <p:nvPr/>
        </p:nvSpPr>
        <p:spPr bwMode="auto">
          <a:xfrm>
            <a:off x="5181600" y="3214102"/>
            <a:ext cx="3657600" cy="2123658"/>
          </a:xfrm>
          <a:prstGeom prst="rect">
            <a:avLst/>
          </a:prstGeom>
          <a:solidFill>
            <a:srgbClr val="FFFF99"/>
          </a:solidFill>
          <a:ln w="28575" cap="sq" algn="ctr">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110000"/>
              </a:lnSpc>
            </a:pPr>
            <a:r>
              <a:rPr lang="en-US" altLang="en-US" sz="2000" dirty="0">
                <a:solidFill>
                  <a:schemeClr val="bg2"/>
                </a:solidFill>
                <a:latin typeface="Liberation Sans" panose="020B0604020202020204" pitchFamily="34" charset="0"/>
              </a:rPr>
              <a:t>The capital expenditures budget, the cash budget, and </a:t>
            </a:r>
            <a:r>
              <a:rPr lang="en-US" altLang="en-US" sz="2000" b="1" dirty="0">
                <a:solidFill>
                  <a:schemeClr val="bg2"/>
                </a:solidFill>
                <a:latin typeface="Liberation Sans" panose="020B0604020202020204" pitchFamily="34" charset="0"/>
              </a:rPr>
              <a:t>the budgeted balance sheet </a:t>
            </a:r>
            <a:r>
              <a:rPr lang="en-US" altLang="en-US" sz="2000" dirty="0">
                <a:solidFill>
                  <a:schemeClr val="bg2"/>
                </a:solidFill>
                <a:latin typeface="Liberation Sans" panose="020B0604020202020204" pitchFamily="34" charset="0"/>
              </a:rPr>
              <a:t>(focus primarily on cash needs to fund operations and capital expenditures)</a:t>
            </a:r>
          </a:p>
        </p:txBody>
      </p:sp>
      <p:sp>
        <p:nvSpPr>
          <p:cNvPr id="9" name="Line 7"/>
          <p:cNvSpPr>
            <a:spLocks noChangeShapeType="1"/>
          </p:cNvSpPr>
          <p:nvPr/>
        </p:nvSpPr>
        <p:spPr bwMode="auto">
          <a:xfrm>
            <a:off x="4038600" y="3962400"/>
            <a:ext cx="838200" cy="0"/>
          </a:xfrm>
          <a:prstGeom prst="line">
            <a:avLst/>
          </a:prstGeom>
          <a:noFill/>
          <a:ln w="57150" cap="sq">
            <a:solidFill>
              <a:srgbClr val="8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5" name="Slide Number Placeholder 4">
            <a:extLst>
              <a:ext uri="{FF2B5EF4-FFF2-40B4-BE49-F238E27FC236}">
                <a16:creationId xmlns:a16="http://schemas.microsoft.com/office/drawing/2014/main" id="{329E47ED-37AE-4432-996E-BC6FF8150C49}"/>
              </a:ext>
            </a:extLst>
          </p:cNvPr>
          <p:cNvSpPr>
            <a:spLocks noGrp="1"/>
          </p:cNvSpPr>
          <p:nvPr>
            <p:ph type="sldNum" sz="quarter" idx="12"/>
          </p:nvPr>
        </p:nvSpPr>
        <p:spPr/>
        <p:txBody>
          <a:bodyPr/>
          <a:lstStyle/>
          <a:p>
            <a:fld id="{E8DEBC2E-7FE7-4C4F-A22B-A7EAACC0A412}" type="slidenum">
              <a:rPr lang="en-US" smtClean="0"/>
              <a:t>17</a:t>
            </a:fld>
            <a:endParaRPr lang="en-US" dirty="0"/>
          </a:p>
        </p:txBody>
      </p:sp>
    </p:spTree>
    <p:extLst>
      <p:ext uri="{BB962C8B-B14F-4D97-AF65-F5344CB8AC3E}">
        <p14:creationId xmlns:p14="http://schemas.microsoft.com/office/powerpoint/2010/main" val="961588953"/>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Line 28"/>
          <p:cNvSpPr>
            <a:spLocks noChangeShapeType="1"/>
          </p:cNvSpPr>
          <p:nvPr/>
        </p:nvSpPr>
        <p:spPr bwMode="auto">
          <a:xfrm>
            <a:off x="304800" y="19812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8" name="Rectangle 11"/>
          <p:cNvSpPr>
            <a:spLocks noChangeArrowheads="1"/>
          </p:cNvSpPr>
          <p:nvPr/>
        </p:nvSpPr>
        <p:spPr bwMode="auto">
          <a:xfrm>
            <a:off x="533400" y="304800"/>
            <a:ext cx="1905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altLang="en-US" sz="3200" b="1" dirty="0">
                <a:solidFill>
                  <a:schemeClr val="tx2">
                    <a:lumMod val="75000"/>
                  </a:schemeClr>
                </a:solidFill>
                <a:latin typeface="Liberation Sans" panose="020B0604020202020204" pitchFamily="34" charset="0"/>
              </a:rPr>
              <a:t>The Master Budget</a:t>
            </a:r>
          </a:p>
        </p:txBody>
      </p:sp>
      <p:pic>
        <p:nvPicPr>
          <p:cNvPr id="22536" name="Picture 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2755961" y="304800"/>
            <a:ext cx="6159439"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5" name="Slide Number Placeholder 4">
            <a:extLst>
              <a:ext uri="{FF2B5EF4-FFF2-40B4-BE49-F238E27FC236}">
                <a16:creationId xmlns:a16="http://schemas.microsoft.com/office/drawing/2014/main" id="{6DA91514-188A-4CA8-854B-3456E0981AD6}"/>
              </a:ext>
            </a:extLst>
          </p:cNvPr>
          <p:cNvSpPr>
            <a:spLocks noGrp="1"/>
          </p:cNvSpPr>
          <p:nvPr>
            <p:ph type="sldNum" sz="quarter" idx="12"/>
          </p:nvPr>
        </p:nvSpPr>
        <p:spPr/>
        <p:txBody>
          <a:bodyPr/>
          <a:lstStyle/>
          <a:p>
            <a:fld id="{E8DEBC2E-7FE7-4C4F-A22B-A7EAACC0A412}" type="slidenum">
              <a:rPr lang="en-US" smtClean="0"/>
              <a:t>18</a:t>
            </a:fld>
            <a:endParaRPr lang="en-US" dirty="0"/>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488"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sz="3200" b="1" dirty="0">
                <a:solidFill>
                  <a:schemeClr val="tx2">
                    <a:lumMod val="75000"/>
                  </a:schemeClr>
                </a:solidFill>
                <a:latin typeface="Liberation Sans" panose="020B0604020202020204" pitchFamily="34" charset="0"/>
              </a:rPr>
              <a:t>DO IT! 1: Budget Terminology</a:t>
            </a:r>
            <a:endParaRPr lang="en-US" altLang="en-US" sz="3200" b="1" dirty="0">
              <a:solidFill>
                <a:schemeClr val="tx2">
                  <a:lumMod val="75000"/>
                </a:schemeClr>
              </a:solidFill>
              <a:latin typeface="Liberation Sans" panose="020B0604020202020204" pitchFamily="34" charset="0"/>
            </a:endParaRPr>
          </a:p>
        </p:txBody>
      </p:sp>
      <p:sp>
        <p:nvSpPr>
          <p:cNvPr id="10" name="Content Placeholder 7" descr="Readable Alt Text">
            <a:extLst>
              <a:ext uri="{FF2B5EF4-FFF2-40B4-BE49-F238E27FC236}">
                <a16:creationId xmlns:a16="http://schemas.microsoft.com/office/drawing/2014/main" id="{33D7B2CF-C51A-411F-915B-366A35662689}"/>
              </a:ext>
            </a:extLst>
          </p:cNvPr>
          <p:cNvSpPr txBox="1">
            <a:spLocks/>
          </p:cNvSpPr>
          <p:nvPr/>
        </p:nvSpPr>
        <p:spPr>
          <a:xfrm>
            <a:off x="304800" y="1652032"/>
            <a:ext cx="8534400" cy="2057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40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rPr>
              <a:t>Use this list of to complete the sentences that follow.</a:t>
            </a:r>
          </a:p>
          <a:p>
            <a:pPr marL="457200" marR="0" lvl="0" indent="0" algn="l" defTabSz="914400" rtl="0" eaLnBrk="1" fontAlgn="auto" latinLnBrk="0" hangingPunct="1">
              <a:lnSpc>
                <a:spcPct val="100000"/>
              </a:lnSpc>
              <a:spcBef>
                <a:spcPts val="10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Long-range planning 	Participative budgeting</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Sales forecast 	Operating budgets</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Master budget 	Financial budgets</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1" name="Content Placeholder 2" descr="Readable Alt Text">
            <a:extLst>
              <a:ext uri="{FF2B5EF4-FFF2-40B4-BE49-F238E27FC236}">
                <a16:creationId xmlns:a16="http://schemas.microsoft.com/office/drawing/2014/main" id="{92F6FDF3-8B7D-4F9D-B9F9-0907A3CBC743}"/>
              </a:ext>
            </a:extLst>
          </p:cNvPr>
          <p:cNvSpPr txBox="1">
            <a:spLocks/>
          </p:cNvSpPr>
          <p:nvPr/>
        </p:nvSpPr>
        <p:spPr>
          <a:xfrm>
            <a:off x="304800" y="3908614"/>
            <a:ext cx="8534400" cy="881062"/>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a:tabLst/>
              <a:defRPr/>
            </a:pPr>
            <a:r>
              <a:rPr kumimoji="0" lang="en-US" sz="2800" b="0" i="0" u="none" strike="noStrike" kern="1200" cap="none" spc="0" normalizeH="0" baseline="0" noProof="0">
                <a:ln>
                  <a:noFill/>
                </a:ln>
                <a:solidFill>
                  <a:srgbClr val="000000"/>
                </a:solidFill>
                <a:effectLst/>
                <a:uLnTx/>
                <a:uFillTx/>
                <a:latin typeface="Liberation Sans" panose="020B0604020202020204"/>
              </a:rPr>
              <a:t>A _________ shows potential sales for the industry and a company’s expected share of such sales.</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2" name="Content Placeholder 6" descr="Readable Alt Text">
            <a:extLst>
              <a:ext uri="{FF2B5EF4-FFF2-40B4-BE49-F238E27FC236}">
                <a16:creationId xmlns:a16="http://schemas.microsoft.com/office/drawing/2014/main" id="{FA9BF171-43D0-4FEC-85A9-7AABE4122B58}"/>
              </a:ext>
            </a:extLst>
          </p:cNvPr>
          <p:cNvSpPr txBox="1">
            <a:spLocks/>
          </p:cNvSpPr>
          <p:nvPr/>
        </p:nvSpPr>
        <p:spPr>
          <a:xfrm>
            <a:off x="304800" y="5174110"/>
            <a:ext cx="8534400" cy="871907"/>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startAt="2"/>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________ are used as the basis for the preparation of the budgeted income statement.</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6" name="TextBox 15">
            <a:extLst>
              <a:ext uri="{FF2B5EF4-FFF2-40B4-BE49-F238E27FC236}">
                <a16:creationId xmlns:a16="http://schemas.microsoft.com/office/drawing/2014/main" id="{A0FC093D-4340-4711-B1E9-C49F4F1DCF1E}"/>
              </a:ext>
            </a:extLst>
          </p:cNvPr>
          <p:cNvSpPr txBox="1"/>
          <p:nvPr/>
        </p:nvSpPr>
        <p:spPr>
          <a:xfrm>
            <a:off x="533400" y="1028929"/>
            <a:ext cx="4572000" cy="584775"/>
          </a:xfrm>
          <a:prstGeom prst="rect">
            <a:avLst/>
          </a:prstGeom>
          <a:noFill/>
        </p:spPr>
        <p:txBody>
          <a:bodyPr wrap="square">
            <a:spAutoFit/>
          </a:bodyPr>
          <a:lstStyle/>
          <a:p>
            <a:r>
              <a:rPr kumimoji="0" lang="en-US" sz="3200" b="1" i="0" u="none" strike="noStrike" kern="1200" cap="none" spc="0" normalizeH="0" baseline="0" noProof="0" dirty="0">
                <a:ln>
                  <a:noFill/>
                </a:ln>
                <a:solidFill>
                  <a:srgbClr val="196E78"/>
                </a:solidFill>
                <a:effectLst/>
                <a:uLnTx/>
                <a:uFillTx/>
                <a:latin typeface="Liberation Sans" panose="020B0604020202020204"/>
                <a:ea typeface="Source Sans Pro" charset="0"/>
                <a:cs typeface="Times New Roman" charset="0"/>
              </a:rPr>
              <a:t>Questions 1 and 2</a:t>
            </a:r>
            <a:endParaRPr lang="en-US" dirty="0">
              <a:latin typeface="Liberation Sans" panose="020B0604020202020204"/>
            </a:endParaRPr>
          </a:p>
        </p:txBody>
      </p:sp>
      <p:sp>
        <p:nvSpPr>
          <p:cNvPr id="15" name="Slide Number Placeholder 14">
            <a:extLst>
              <a:ext uri="{FF2B5EF4-FFF2-40B4-BE49-F238E27FC236}">
                <a16:creationId xmlns:a16="http://schemas.microsoft.com/office/drawing/2014/main" id="{9AE77C87-885E-46B1-B3FE-E1EE145A2484}"/>
              </a:ext>
            </a:extLst>
          </p:cNvPr>
          <p:cNvSpPr>
            <a:spLocks noGrp="1"/>
          </p:cNvSpPr>
          <p:nvPr>
            <p:ph type="sldNum" sz="quarter" idx="12"/>
          </p:nvPr>
        </p:nvSpPr>
        <p:spPr/>
        <p:txBody>
          <a:bodyPr/>
          <a:lstStyle/>
          <a:p>
            <a:fld id="{E8DEBC2E-7FE7-4C4F-A22B-A7EAACC0A412}" type="slidenum">
              <a:rPr lang="en-US" smtClean="0"/>
              <a:t>19</a:t>
            </a:fld>
            <a:endParaRPr lang="en-US" dirty="0"/>
          </a:p>
        </p:txBody>
      </p:sp>
    </p:spTree>
    <p:extLst>
      <p:ext uri="{BB962C8B-B14F-4D97-AF65-F5344CB8AC3E}">
        <p14:creationId xmlns:p14="http://schemas.microsoft.com/office/powerpoint/2010/main" val="2278003602"/>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marL="0" marR="0" lvl="0" indent="0" algn="l" defTabSz="914400" rtl="0" eaLnBrk="1" fontAlgn="auto" latinLnBrk="0" hangingPunct="1">
              <a:lnSpc>
                <a:spcPct val="90000"/>
              </a:lnSpc>
              <a:spcBef>
                <a:spcPct val="0"/>
              </a:spcBef>
              <a:spcAft>
                <a:spcPts val="0"/>
              </a:spcAft>
              <a:buClrTx/>
              <a:buSzTx/>
              <a:buFont typeface="Arial"/>
              <a:buNone/>
              <a:tabLst/>
              <a:defRPr/>
            </a:pPr>
            <a:r>
              <a:rPr kumimoji="0" lang="en-US" sz="18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Learning Objective 22-1</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Liberation Sans" panose="020B0604020202020204" pitchFamily="34" charset="0"/>
                <a:ea typeface="+mn-ea"/>
                <a:cs typeface="+mn-cs"/>
              </a:rPr>
              <a:t>Effective Budgeting and </a:t>
            </a:r>
          </a:p>
          <a:p>
            <a:pPr marL="11112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Liberation Sans" panose="020B0604020202020204" pitchFamily="34" charset="0"/>
                <a:ea typeface="+mn-ea"/>
                <a:cs typeface="+mn-cs"/>
              </a:rPr>
              <a:t>the Master Budget</a:t>
            </a:r>
          </a:p>
        </p:txBody>
      </p:sp>
      <p:sp>
        <p:nvSpPr>
          <p:cNvPr id="7" name="Slide Number Placeholder 6">
            <a:extLst>
              <a:ext uri="{FF2B5EF4-FFF2-40B4-BE49-F238E27FC236}">
                <a16:creationId xmlns:a16="http://schemas.microsoft.com/office/drawing/2014/main" id="{0984CAD2-E88F-4F24-8076-8C2BDDE4E8B6}"/>
              </a:ext>
            </a:extLst>
          </p:cNvPr>
          <p:cNvSpPr>
            <a:spLocks noGrp="1"/>
          </p:cNvSpPr>
          <p:nvPr>
            <p:ph type="sldNum" sz="quarter" idx="12"/>
          </p:nvPr>
        </p:nvSpPr>
        <p:spPr/>
        <p:txBody>
          <a:bodyPr/>
          <a:lstStyle/>
          <a:p>
            <a:fld id="{E8DEBC2E-7FE7-4C4F-A22B-A7EAACC0A412}" type="slidenum">
              <a:rPr lang="en-US" smtClean="0"/>
              <a:t>2</a:t>
            </a:fld>
            <a:endParaRPr lang="en-US" dirty="0"/>
          </a:p>
        </p:txBody>
      </p:sp>
    </p:spTree>
    <p:extLst>
      <p:ext uri="{BB962C8B-B14F-4D97-AF65-F5344CB8AC3E}">
        <p14:creationId xmlns:p14="http://schemas.microsoft.com/office/powerpoint/2010/main" val="2214377939"/>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488"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sz="3200" b="1" dirty="0">
                <a:solidFill>
                  <a:schemeClr val="tx2">
                    <a:lumMod val="75000"/>
                  </a:schemeClr>
                </a:solidFill>
                <a:latin typeface="Liberation Sans" panose="020B0604020202020204" pitchFamily="34" charset="0"/>
              </a:rPr>
              <a:t>DO IT! 1: Budget Terminology</a:t>
            </a:r>
            <a:endParaRPr lang="en-US" altLang="en-US" sz="3200" b="1" dirty="0">
              <a:solidFill>
                <a:schemeClr val="tx2">
                  <a:lumMod val="75000"/>
                </a:schemeClr>
              </a:solidFill>
              <a:latin typeface="Liberation Sans" panose="020B0604020202020204" pitchFamily="34" charset="0"/>
            </a:endParaRPr>
          </a:p>
        </p:txBody>
      </p:sp>
      <p:sp>
        <p:nvSpPr>
          <p:cNvPr id="10" name="Content Placeholder 7" descr="Readable Alt Text">
            <a:extLst>
              <a:ext uri="{FF2B5EF4-FFF2-40B4-BE49-F238E27FC236}">
                <a16:creationId xmlns:a16="http://schemas.microsoft.com/office/drawing/2014/main" id="{33D7B2CF-C51A-411F-915B-366A35662689}"/>
              </a:ext>
            </a:extLst>
          </p:cNvPr>
          <p:cNvSpPr txBox="1">
            <a:spLocks/>
          </p:cNvSpPr>
          <p:nvPr/>
        </p:nvSpPr>
        <p:spPr>
          <a:xfrm>
            <a:off x="304800" y="1652032"/>
            <a:ext cx="8534400" cy="2057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40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rPr>
              <a:t>Use this list of to complete the sentences that follow.</a:t>
            </a:r>
          </a:p>
          <a:p>
            <a:pPr marL="457200" marR="0" lvl="0" indent="0" algn="l" defTabSz="914400" rtl="0" eaLnBrk="1" fontAlgn="auto" latinLnBrk="0" hangingPunct="1">
              <a:lnSpc>
                <a:spcPct val="100000"/>
              </a:lnSpc>
              <a:spcBef>
                <a:spcPts val="10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Long-range planning 	Participative budgeting</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Sales forecast 	Operating budgets</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Master budget 	Financial budgets</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1" name="Content Placeholder 2" descr="Readable Alt Text">
            <a:extLst>
              <a:ext uri="{FF2B5EF4-FFF2-40B4-BE49-F238E27FC236}">
                <a16:creationId xmlns:a16="http://schemas.microsoft.com/office/drawing/2014/main" id="{92F6FDF3-8B7D-4F9D-B9F9-0907A3CBC743}"/>
              </a:ext>
            </a:extLst>
          </p:cNvPr>
          <p:cNvSpPr txBox="1">
            <a:spLocks/>
          </p:cNvSpPr>
          <p:nvPr/>
        </p:nvSpPr>
        <p:spPr>
          <a:xfrm>
            <a:off x="304800" y="3908614"/>
            <a:ext cx="8534400" cy="881062"/>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A </a:t>
            </a:r>
            <a:r>
              <a:rPr kumimoji="0" lang="en-US" sz="2800" b="0" i="0" u="sng" strike="noStrike" kern="1200" cap="none" spc="0" normalizeH="0" baseline="0" noProof="0" dirty="0">
                <a:ln>
                  <a:noFill/>
                </a:ln>
                <a:solidFill>
                  <a:srgbClr val="000000"/>
                </a:solidFill>
                <a:effectLst/>
                <a:uLnTx/>
                <a:uFillTx/>
                <a:latin typeface="Liberation Sans" panose="020B0604020202020204"/>
              </a:rPr>
              <a:t>sales forecast </a:t>
            </a:r>
            <a:r>
              <a:rPr kumimoji="0" lang="en-US" sz="2800" b="0" i="0" u="none" strike="noStrike" kern="1200" cap="none" spc="0" normalizeH="0" baseline="0" noProof="0" dirty="0">
                <a:ln>
                  <a:noFill/>
                </a:ln>
                <a:solidFill>
                  <a:srgbClr val="000000"/>
                </a:solidFill>
                <a:effectLst/>
                <a:uLnTx/>
                <a:uFillTx/>
                <a:latin typeface="Liberation Sans" panose="020B0604020202020204"/>
              </a:rPr>
              <a:t>shows potential sales for the industry and a company’s expected share of such sales.</a:t>
            </a:r>
          </a:p>
        </p:txBody>
      </p:sp>
      <p:sp>
        <p:nvSpPr>
          <p:cNvPr id="12" name="Content Placeholder 6" descr="Readable Alt Text">
            <a:extLst>
              <a:ext uri="{FF2B5EF4-FFF2-40B4-BE49-F238E27FC236}">
                <a16:creationId xmlns:a16="http://schemas.microsoft.com/office/drawing/2014/main" id="{FA9BF171-43D0-4FEC-85A9-7AABE4122B58}"/>
              </a:ext>
            </a:extLst>
          </p:cNvPr>
          <p:cNvSpPr txBox="1">
            <a:spLocks/>
          </p:cNvSpPr>
          <p:nvPr/>
        </p:nvSpPr>
        <p:spPr>
          <a:xfrm>
            <a:off x="304800" y="5276106"/>
            <a:ext cx="8534400" cy="871907"/>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startAt="2"/>
              <a:tabLst/>
              <a:defRPr/>
            </a:pPr>
            <a:r>
              <a:rPr kumimoji="0" lang="en-US" sz="2800" b="0" i="0" u="sng" strike="noStrike" kern="1200" cap="none" spc="0" normalizeH="0" baseline="0" noProof="0" dirty="0">
                <a:ln>
                  <a:noFill/>
                </a:ln>
                <a:solidFill>
                  <a:srgbClr val="000000"/>
                </a:solidFill>
                <a:effectLst/>
                <a:uLnTx/>
                <a:uFillTx/>
                <a:latin typeface="Liberation Sans" panose="020B0604020202020204"/>
              </a:rPr>
              <a:t>Operating budgets </a:t>
            </a:r>
            <a:r>
              <a:rPr kumimoji="0" lang="en-US" sz="2800" b="0" i="0" u="none" strike="noStrike" kern="1200" cap="none" spc="0" normalizeH="0" baseline="0" noProof="0" dirty="0">
                <a:ln>
                  <a:noFill/>
                </a:ln>
                <a:solidFill>
                  <a:srgbClr val="000000"/>
                </a:solidFill>
                <a:effectLst/>
                <a:uLnTx/>
                <a:uFillTx/>
                <a:latin typeface="Liberation Sans" panose="020B0604020202020204"/>
              </a:rPr>
              <a:t>are used as the basis for the preparation of the budgeted income statement.</a:t>
            </a:r>
          </a:p>
        </p:txBody>
      </p:sp>
      <p:sp>
        <p:nvSpPr>
          <p:cNvPr id="16" name="TextBox 15">
            <a:extLst>
              <a:ext uri="{FF2B5EF4-FFF2-40B4-BE49-F238E27FC236}">
                <a16:creationId xmlns:a16="http://schemas.microsoft.com/office/drawing/2014/main" id="{A0FC093D-4340-4711-B1E9-C49F4F1DCF1E}"/>
              </a:ext>
            </a:extLst>
          </p:cNvPr>
          <p:cNvSpPr txBox="1"/>
          <p:nvPr/>
        </p:nvSpPr>
        <p:spPr>
          <a:xfrm>
            <a:off x="533400" y="1028929"/>
            <a:ext cx="4572000" cy="584775"/>
          </a:xfrm>
          <a:prstGeom prst="rect">
            <a:avLst/>
          </a:prstGeom>
          <a:noFill/>
        </p:spPr>
        <p:txBody>
          <a:bodyPr wrap="square">
            <a:spAutoFit/>
          </a:bodyPr>
          <a:lstStyle/>
          <a:p>
            <a:r>
              <a:rPr kumimoji="0" lang="en-US" sz="3200" b="1" i="0" u="none" strike="noStrike" kern="1200" cap="none" spc="0" normalizeH="0" baseline="0" noProof="0" dirty="0">
                <a:ln>
                  <a:noFill/>
                </a:ln>
                <a:solidFill>
                  <a:srgbClr val="196E78"/>
                </a:solidFill>
                <a:effectLst/>
                <a:uLnTx/>
                <a:uFillTx/>
                <a:latin typeface="Liberation Sans" panose="020B0604020202020204"/>
                <a:ea typeface="Source Sans Pro" charset="0"/>
                <a:cs typeface="Times New Roman" charset="0"/>
              </a:rPr>
              <a:t>Answers 1 and 2</a:t>
            </a:r>
            <a:endParaRPr lang="en-US" dirty="0">
              <a:latin typeface="Liberation Sans" panose="020B0604020202020204"/>
            </a:endParaRPr>
          </a:p>
        </p:txBody>
      </p:sp>
      <p:sp>
        <p:nvSpPr>
          <p:cNvPr id="5" name="Slide Number Placeholder 4">
            <a:extLst>
              <a:ext uri="{FF2B5EF4-FFF2-40B4-BE49-F238E27FC236}">
                <a16:creationId xmlns:a16="http://schemas.microsoft.com/office/drawing/2014/main" id="{A5AAF09A-A004-411C-A7DE-30BF5746A4A2}"/>
              </a:ext>
            </a:extLst>
          </p:cNvPr>
          <p:cNvSpPr>
            <a:spLocks noGrp="1"/>
          </p:cNvSpPr>
          <p:nvPr>
            <p:ph type="sldNum" sz="quarter" idx="12"/>
          </p:nvPr>
        </p:nvSpPr>
        <p:spPr/>
        <p:txBody>
          <a:bodyPr/>
          <a:lstStyle/>
          <a:p>
            <a:fld id="{E8DEBC2E-7FE7-4C4F-A22B-A7EAACC0A412}" type="slidenum">
              <a:rPr lang="en-US" smtClean="0"/>
              <a:t>20</a:t>
            </a:fld>
            <a:endParaRPr lang="en-US" dirty="0"/>
          </a:p>
        </p:txBody>
      </p:sp>
    </p:spTree>
    <p:extLst>
      <p:ext uri="{BB962C8B-B14F-4D97-AF65-F5344CB8AC3E}">
        <p14:creationId xmlns:p14="http://schemas.microsoft.com/office/powerpoint/2010/main" val="1925674457"/>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488" name="Rectangle 11"/>
          <p:cNvSpPr>
            <a:spLocks noChangeArrowheads="1"/>
          </p:cNvSpPr>
          <p:nvPr/>
        </p:nvSpPr>
        <p:spPr bwMode="auto">
          <a:xfrm>
            <a:off x="508233"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sz="3200" b="1" dirty="0">
                <a:solidFill>
                  <a:schemeClr val="tx2">
                    <a:lumMod val="75000"/>
                  </a:schemeClr>
                </a:solidFill>
                <a:latin typeface="Liberation Sans" panose="020B0604020202020204" pitchFamily="34" charset="0"/>
              </a:rPr>
              <a:t>DO IT! 1: Budget Terminology</a:t>
            </a:r>
            <a:endParaRPr lang="en-US" altLang="en-US" sz="3200" b="1" dirty="0">
              <a:solidFill>
                <a:schemeClr val="tx2">
                  <a:lumMod val="75000"/>
                </a:schemeClr>
              </a:solidFill>
              <a:latin typeface="Liberation Sans" panose="020B0604020202020204" pitchFamily="34" charset="0"/>
            </a:endParaRPr>
          </a:p>
        </p:txBody>
      </p:sp>
      <p:sp>
        <p:nvSpPr>
          <p:cNvPr id="10" name="Content Placeholder 7" descr="Readable Alt Text">
            <a:extLst>
              <a:ext uri="{FF2B5EF4-FFF2-40B4-BE49-F238E27FC236}">
                <a16:creationId xmlns:a16="http://schemas.microsoft.com/office/drawing/2014/main" id="{33D7B2CF-C51A-411F-915B-366A35662689}"/>
              </a:ext>
            </a:extLst>
          </p:cNvPr>
          <p:cNvSpPr txBox="1">
            <a:spLocks/>
          </p:cNvSpPr>
          <p:nvPr/>
        </p:nvSpPr>
        <p:spPr>
          <a:xfrm>
            <a:off x="279633" y="1652032"/>
            <a:ext cx="8534400" cy="2057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40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rPr>
              <a:t>Use this list of to complete the sentences that follow.</a:t>
            </a:r>
          </a:p>
          <a:p>
            <a:pPr marL="457200" marR="0" lvl="0" indent="0" algn="l" defTabSz="914400" rtl="0" eaLnBrk="1" fontAlgn="auto" latinLnBrk="0" hangingPunct="1">
              <a:lnSpc>
                <a:spcPct val="100000"/>
              </a:lnSpc>
              <a:spcBef>
                <a:spcPts val="10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Long-range planning 	Participative budgeting</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Sales forecast 	Operating budgets</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Master budget 	Financial budgets</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6" name="TextBox 15">
            <a:extLst>
              <a:ext uri="{FF2B5EF4-FFF2-40B4-BE49-F238E27FC236}">
                <a16:creationId xmlns:a16="http://schemas.microsoft.com/office/drawing/2014/main" id="{A0FC093D-4340-4711-B1E9-C49F4F1DCF1E}"/>
              </a:ext>
            </a:extLst>
          </p:cNvPr>
          <p:cNvSpPr txBox="1"/>
          <p:nvPr/>
        </p:nvSpPr>
        <p:spPr>
          <a:xfrm>
            <a:off x="508233" y="1028929"/>
            <a:ext cx="4572000" cy="584775"/>
          </a:xfrm>
          <a:prstGeom prst="rect">
            <a:avLst/>
          </a:prstGeom>
          <a:noFill/>
        </p:spPr>
        <p:txBody>
          <a:bodyPr wrap="square">
            <a:spAutoFit/>
          </a:bodyPr>
          <a:lstStyle/>
          <a:p>
            <a:r>
              <a:rPr kumimoji="0" lang="en-US" sz="3200" b="1" i="0" u="none" strike="noStrike" kern="1200" cap="none" spc="0" normalizeH="0" baseline="0" noProof="0" dirty="0">
                <a:ln>
                  <a:noFill/>
                </a:ln>
                <a:solidFill>
                  <a:srgbClr val="196E78"/>
                </a:solidFill>
                <a:effectLst/>
                <a:uLnTx/>
                <a:uFillTx/>
                <a:latin typeface="Liberation Sans" panose="020B0604020202020204"/>
                <a:ea typeface="Source Sans Pro" charset="0"/>
                <a:cs typeface="Times New Roman" charset="0"/>
              </a:rPr>
              <a:t>Questions 3 and 4</a:t>
            </a:r>
            <a:endParaRPr lang="en-US" dirty="0">
              <a:latin typeface="Liberation Sans" panose="020B0604020202020204"/>
            </a:endParaRPr>
          </a:p>
        </p:txBody>
      </p:sp>
      <p:sp>
        <p:nvSpPr>
          <p:cNvPr id="13" name="Content Placeholder 8">
            <a:extLst>
              <a:ext uri="{FF2B5EF4-FFF2-40B4-BE49-F238E27FC236}">
                <a16:creationId xmlns:a16="http://schemas.microsoft.com/office/drawing/2014/main" id="{CD601C9D-7F45-47E7-8972-C17198F63DFE}"/>
              </a:ext>
            </a:extLst>
          </p:cNvPr>
          <p:cNvSpPr txBox="1">
            <a:spLocks/>
          </p:cNvSpPr>
          <p:nvPr/>
        </p:nvSpPr>
        <p:spPr>
          <a:xfrm>
            <a:off x="304800" y="3886200"/>
            <a:ext cx="8534400" cy="914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startAt="3"/>
              <a:tabLst/>
              <a:defRPr/>
            </a:pPr>
            <a:r>
              <a:rPr kumimoji="0" lang="en-US" sz="2800" b="0" i="0" u="none" strike="noStrike" kern="1200" cap="none" spc="0" normalizeH="0" baseline="0" noProof="0">
                <a:ln>
                  <a:noFill/>
                </a:ln>
                <a:solidFill>
                  <a:srgbClr val="000000"/>
                </a:solidFill>
                <a:effectLst/>
                <a:uLnTx/>
                <a:uFillTx/>
                <a:latin typeface="Liberation Sans" panose="020B0604020202020204"/>
              </a:rPr>
              <a:t>The __________ is a set of interrelated budgets that constitutes a plan of action for a specified time period.</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4" name="Content Placeholder 9">
            <a:extLst>
              <a:ext uri="{FF2B5EF4-FFF2-40B4-BE49-F238E27FC236}">
                <a16:creationId xmlns:a16="http://schemas.microsoft.com/office/drawing/2014/main" id="{AE960058-1CE0-48B5-A842-13A259612655}"/>
              </a:ext>
            </a:extLst>
          </p:cNvPr>
          <p:cNvSpPr txBox="1">
            <a:spLocks/>
          </p:cNvSpPr>
          <p:nvPr/>
        </p:nvSpPr>
        <p:spPr>
          <a:xfrm>
            <a:off x="304800" y="5265182"/>
            <a:ext cx="8534400" cy="1295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startAt="4"/>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__________ identifies long-term goals, selects strategies to achieve these goals, and develops policies and plans to implement the strategies.</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5" name="Slide Number Placeholder 4">
            <a:extLst>
              <a:ext uri="{FF2B5EF4-FFF2-40B4-BE49-F238E27FC236}">
                <a16:creationId xmlns:a16="http://schemas.microsoft.com/office/drawing/2014/main" id="{F20BF3A8-0186-4DD5-9511-4E44DDA001A7}"/>
              </a:ext>
            </a:extLst>
          </p:cNvPr>
          <p:cNvSpPr>
            <a:spLocks noGrp="1"/>
          </p:cNvSpPr>
          <p:nvPr>
            <p:ph type="sldNum" sz="quarter" idx="12"/>
          </p:nvPr>
        </p:nvSpPr>
        <p:spPr/>
        <p:txBody>
          <a:bodyPr/>
          <a:lstStyle/>
          <a:p>
            <a:fld id="{E8DEBC2E-7FE7-4C4F-A22B-A7EAACC0A412}" type="slidenum">
              <a:rPr lang="en-US" smtClean="0"/>
              <a:t>21</a:t>
            </a:fld>
            <a:endParaRPr lang="en-US" dirty="0"/>
          </a:p>
        </p:txBody>
      </p:sp>
    </p:spTree>
    <p:extLst>
      <p:ext uri="{BB962C8B-B14F-4D97-AF65-F5344CB8AC3E}">
        <p14:creationId xmlns:p14="http://schemas.microsoft.com/office/powerpoint/2010/main" val="1267582148"/>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488"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sz="3200" b="1" dirty="0">
                <a:solidFill>
                  <a:schemeClr val="tx2">
                    <a:lumMod val="75000"/>
                  </a:schemeClr>
                </a:solidFill>
                <a:latin typeface="Liberation Sans" panose="020B0604020202020204" pitchFamily="34" charset="0"/>
              </a:rPr>
              <a:t>DO IT! 1: Budget Terminology</a:t>
            </a:r>
            <a:endParaRPr lang="en-US" altLang="en-US" sz="3200" b="1" dirty="0">
              <a:solidFill>
                <a:schemeClr val="tx2">
                  <a:lumMod val="75000"/>
                </a:schemeClr>
              </a:solidFill>
              <a:latin typeface="Liberation Sans" panose="020B0604020202020204" pitchFamily="34" charset="0"/>
            </a:endParaRPr>
          </a:p>
        </p:txBody>
      </p:sp>
      <p:sp>
        <p:nvSpPr>
          <p:cNvPr id="10" name="Content Placeholder 7" descr="Readable Alt Text">
            <a:extLst>
              <a:ext uri="{FF2B5EF4-FFF2-40B4-BE49-F238E27FC236}">
                <a16:creationId xmlns:a16="http://schemas.microsoft.com/office/drawing/2014/main" id="{33D7B2CF-C51A-411F-915B-366A35662689}"/>
              </a:ext>
            </a:extLst>
          </p:cNvPr>
          <p:cNvSpPr txBox="1">
            <a:spLocks/>
          </p:cNvSpPr>
          <p:nvPr/>
        </p:nvSpPr>
        <p:spPr>
          <a:xfrm>
            <a:off x="304800" y="1652032"/>
            <a:ext cx="8534400" cy="2057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40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rPr>
              <a:t>Use this list of to complete the sentences that follow.</a:t>
            </a:r>
          </a:p>
          <a:p>
            <a:pPr marL="457200" marR="0" lvl="0" indent="0" algn="l" defTabSz="914400" rtl="0" eaLnBrk="1" fontAlgn="auto" latinLnBrk="0" hangingPunct="1">
              <a:lnSpc>
                <a:spcPct val="100000"/>
              </a:lnSpc>
              <a:spcBef>
                <a:spcPts val="10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Long-range planning 	Participative budgeting</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Sales forecast 	Operating budgets</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Master budget 	Financial budgets</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6" name="TextBox 15">
            <a:extLst>
              <a:ext uri="{FF2B5EF4-FFF2-40B4-BE49-F238E27FC236}">
                <a16:creationId xmlns:a16="http://schemas.microsoft.com/office/drawing/2014/main" id="{A0FC093D-4340-4711-B1E9-C49F4F1DCF1E}"/>
              </a:ext>
            </a:extLst>
          </p:cNvPr>
          <p:cNvSpPr txBox="1"/>
          <p:nvPr/>
        </p:nvSpPr>
        <p:spPr>
          <a:xfrm>
            <a:off x="533400" y="1028929"/>
            <a:ext cx="4572000" cy="584775"/>
          </a:xfrm>
          <a:prstGeom prst="rect">
            <a:avLst/>
          </a:prstGeom>
          <a:noFill/>
        </p:spPr>
        <p:txBody>
          <a:bodyPr wrap="square">
            <a:spAutoFit/>
          </a:bodyPr>
          <a:lstStyle/>
          <a:p>
            <a:r>
              <a:rPr kumimoji="0" lang="en-US" sz="3200" b="1" i="0" u="none" strike="noStrike" kern="1200" cap="none" spc="0" normalizeH="0" baseline="0" noProof="0" dirty="0">
                <a:ln>
                  <a:noFill/>
                </a:ln>
                <a:solidFill>
                  <a:srgbClr val="196E78"/>
                </a:solidFill>
                <a:effectLst/>
                <a:uLnTx/>
                <a:uFillTx/>
                <a:latin typeface="Liberation Sans" panose="020B0604020202020204"/>
                <a:ea typeface="Source Sans Pro" charset="0"/>
                <a:cs typeface="Times New Roman" charset="0"/>
              </a:rPr>
              <a:t>Answers 3 and 4</a:t>
            </a:r>
            <a:endParaRPr lang="en-US" dirty="0">
              <a:latin typeface="Liberation Sans" panose="020B0604020202020204"/>
            </a:endParaRPr>
          </a:p>
        </p:txBody>
      </p:sp>
      <p:sp>
        <p:nvSpPr>
          <p:cNvPr id="13" name="Content Placeholder 8">
            <a:extLst>
              <a:ext uri="{FF2B5EF4-FFF2-40B4-BE49-F238E27FC236}">
                <a16:creationId xmlns:a16="http://schemas.microsoft.com/office/drawing/2014/main" id="{CD601C9D-7F45-47E7-8972-C17198F63DFE}"/>
              </a:ext>
            </a:extLst>
          </p:cNvPr>
          <p:cNvSpPr txBox="1">
            <a:spLocks/>
          </p:cNvSpPr>
          <p:nvPr/>
        </p:nvSpPr>
        <p:spPr>
          <a:xfrm>
            <a:off x="304800" y="3886200"/>
            <a:ext cx="8534400" cy="914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startAt="3"/>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The </a:t>
            </a:r>
            <a:r>
              <a:rPr kumimoji="0" lang="en-US" sz="2800" b="0" i="0" u="sng" strike="noStrike" kern="1200" cap="none" spc="0" normalizeH="0" baseline="0" noProof="0" dirty="0">
                <a:ln>
                  <a:noFill/>
                </a:ln>
                <a:solidFill>
                  <a:srgbClr val="000000"/>
                </a:solidFill>
                <a:effectLst/>
                <a:uLnTx/>
                <a:uFillTx/>
                <a:latin typeface="Liberation Sans" panose="020B0604020202020204"/>
              </a:rPr>
              <a:t>master budget </a:t>
            </a:r>
            <a:r>
              <a:rPr kumimoji="0" lang="en-US" sz="2800" b="0" i="0" u="none" strike="noStrike" kern="1200" cap="none" spc="0" normalizeH="0" baseline="0" noProof="0" dirty="0">
                <a:ln>
                  <a:noFill/>
                </a:ln>
                <a:solidFill>
                  <a:srgbClr val="000000"/>
                </a:solidFill>
                <a:effectLst/>
                <a:uLnTx/>
                <a:uFillTx/>
                <a:latin typeface="Liberation Sans" panose="020B0604020202020204"/>
              </a:rPr>
              <a:t>is a set of interrelated budgets that constitutes a plan of action for a specified time period.</a:t>
            </a:r>
          </a:p>
        </p:txBody>
      </p:sp>
      <p:sp>
        <p:nvSpPr>
          <p:cNvPr id="14" name="Content Placeholder 9">
            <a:extLst>
              <a:ext uri="{FF2B5EF4-FFF2-40B4-BE49-F238E27FC236}">
                <a16:creationId xmlns:a16="http://schemas.microsoft.com/office/drawing/2014/main" id="{AE960058-1CE0-48B5-A842-13A259612655}"/>
              </a:ext>
            </a:extLst>
          </p:cNvPr>
          <p:cNvSpPr txBox="1">
            <a:spLocks/>
          </p:cNvSpPr>
          <p:nvPr/>
        </p:nvSpPr>
        <p:spPr>
          <a:xfrm>
            <a:off x="304800" y="5181370"/>
            <a:ext cx="8534400" cy="160042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startAt="4"/>
              <a:tabLst/>
              <a:defRPr/>
            </a:pPr>
            <a:r>
              <a:rPr kumimoji="0" lang="en-US" sz="2800" b="0" i="0" u="sng" strike="noStrike" kern="1200" cap="none" spc="0" normalizeH="0" baseline="0" noProof="0" dirty="0">
                <a:ln>
                  <a:noFill/>
                </a:ln>
                <a:solidFill>
                  <a:srgbClr val="000000"/>
                </a:solidFill>
                <a:effectLst/>
                <a:uLnTx/>
                <a:uFillTx/>
                <a:latin typeface="Liberation Sans" panose="020B0604020202020204"/>
              </a:rPr>
              <a:t>Long-range planning </a:t>
            </a:r>
            <a:r>
              <a:rPr kumimoji="0" lang="en-US" sz="2800" b="0" i="0" u="none" strike="noStrike" kern="1200" cap="none" spc="0" normalizeH="0" baseline="0" noProof="0" dirty="0">
                <a:ln>
                  <a:noFill/>
                </a:ln>
                <a:solidFill>
                  <a:srgbClr val="000000"/>
                </a:solidFill>
                <a:effectLst/>
                <a:uLnTx/>
                <a:uFillTx/>
                <a:latin typeface="Liberation Sans" panose="020B0604020202020204"/>
              </a:rPr>
              <a:t>identifies long-term goals, selects strategies to achieve these goals, and develops policies and plans to implement the strategies.</a:t>
            </a:r>
          </a:p>
        </p:txBody>
      </p:sp>
      <p:sp>
        <p:nvSpPr>
          <p:cNvPr id="5" name="Slide Number Placeholder 4">
            <a:extLst>
              <a:ext uri="{FF2B5EF4-FFF2-40B4-BE49-F238E27FC236}">
                <a16:creationId xmlns:a16="http://schemas.microsoft.com/office/drawing/2014/main" id="{045FA469-5853-4AFF-BA17-A9AB54EF57DD}"/>
              </a:ext>
            </a:extLst>
          </p:cNvPr>
          <p:cNvSpPr>
            <a:spLocks noGrp="1"/>
          </p:cNvSpPr>
          <p:nvPr>
            <p:ph type="sldNum" sz="quarter" idx="12"/>
          </p:nvPr>
        </p:nvSpPr>
        <p:spPr/>
        <p:txBody>
          <a:bodyPr/>
          <a:lstStyle/>
          <a:p>
            <a:fld id="{E8DEBC2E-7FE7-4C4F-A22B-A7EAACC0A412}" type="slidenum">
              <a:rPr lang="en-US" smtClean="0"/>
              <a:t>22</a:t>
            </a:fld>
            <a:endParaRPr lang="en-US" dirty="0"/>
          </a:p>
        </p:txBody>
      </p:sp>
    </p:spTree>
    <p:extLst>
      <p:ext uri="{BB962C8B-B14F-4D97-AF65-F5344CB8AC3E}">
        <p14:creationId xmlns:p14="http://schemas.microsoft.com/office/powerpoint/2010/main" val="3634929892"/>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488" name="Rectangle 11"/>
          <p:cNvSpPr>
            <a:spLocks noChangeArrowheads="1"/>
          </p:cNvSpPr>
          <p:nvPr/>
        </p:nvSpPr>
        <p:spPr bwMode="auto">
          <a:xfrm>
            <a:off x="533400" y="354153"/>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sz="3200" b="1" dirty="0">
                <a:solidFill>
                  <a:schemeClr val="tx2">
                    <a:lumMod val="75000"/>
                  </a:schemeClr>
                </a:solidFill>
                <a:latin typeface="Liberation Sans" panose="020B0604020202020204" pitchFamily="34" charset="0"/>
              </a:rPr>
              <a:t>DO IT! 1: Budget Terminology</a:t>
            </a:r>
            <a:endParaRPr lang="en-US" altLang="en-US" sz="3200" b="1" dirty="0">
              <a:solidFill>
                <a:schemeClr val="tx2">
                  <a:lumMod val="75000"/>
                </a:schemeClr>
              </a:solidFill>
              <a:latin typeface="Liberation Sans" panose="020B0604020202020204" pitchFamily="34" charset="0"/>
            </a:endParaRPr>
          </a:p>
        </p:txBody>
      </p:sp>
      <p:sp>
        <p:nvSpPr>
          <p:cNvPr id="10" name="Content Placeholder 7" descr="Readable Alt Text">
            <a:extLst>
              <a:ext uri="{FF2B5EF4-FFF2-40B4-BE49-F238E27FC236}">
                <a16:creationId xmlns:a16="http://schemas.microsoft.com/office/drawing/2014/main" id="{33D7B2CF-C51A-411F-915B-366A35662689}"/>
              </a:ext>
            </a:extLst>
          </p:cNvPr>
          <p:cNvSpPr txBox="1">
            <a:spLocks/>
          </p:cNvSpPr>
          <p:nvPr/>
        </p:nvSpPr>
        <p:spPr>
          <a:xfrm>
            <a:off x="304800" y="1663514"/>
            <a:ext cx="8534400" cy="2057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40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rPr>
              <a:t>Use this list of to complete the sentences that follow.</a:t>
            </a:r>
          </a:p>
          <a:p>
            <a:pPr marL="457200" marR="0" lvl="0" indent="0" algn="l" defTabSz="914400" rtl="0" eaLnBrk="1" fontAlgn="auto" latinLnBrk="0" hangingPunct="1">
              <a:lnSpc>
                <a:spcPct val="100000"/>
              </a:lnSpc>
              <a:spcBef>
                <a:spcPts val="10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Long-range planning 	Participative budgeting</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Sales forecast 	Operating budgets</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Master budget 	Financial budgets</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6" name="TextBox 15">
            <a:extLst>
              <a:ext uri="{FF2B5EF4-FFF2-40B4-BE49-F238E27FC236}">
                <a16:creationId xmlns:a16="http://schemas.microsoft.com/office/drawing/2014/main" id="{A0FC093D-4340-4711-B1E9-C49F4F1DCF1E}"/>
              </a:ext>
            </a:extLst>
          </p:cNvPr>
          <p:cNvSpPr txBox="1"/>
          <p:nvPr/>
        </p:nvSpPr>
        <p:spPr>
          <a:xfrm>
            <a:off x="533400" y="1078282"/>
            <a:ext cx="4572000" cy="584775"/>
          </a:xfrm>
          <a:prstGeom prst="rect">
            <a:avLst/>
          </a:prstGeom>
          <a:noFill/>
        </p:spPr>
        <p:txBody>
          <a:bodyPr wrap="square">
            <a:spAutoFit/>
          </a:bodyPr>
          <a:lstStyle/>
          <a:p>
            <a:r>
              <a:rPr kumimoji="0" lang="en-US" sz="3200" b="1" i="0" u="none" strike="noStrike" kern="1200" cap="none" spc="0" normalizeH="0" baseline="0" noProof="0" dirty="0">
                <a:ln>
                  <a:noFill/>
                </a:ln>
                <a:solidFill>
                  <a:srgbClr val="196E78"/>
                </a:solidFill>
                <a:effectLst/>
                <a:uLnTx/>
                <a:uFillTx/>
                <a:latin typeface="Liberation Sans" panose="020B0604020202020204"/>
                <a:ea typeface="Source Sans Pro" charset="0"/>
                <a:cs typeface="Times New Roman" charset="0"/>
              </a:rPr>
              <a:t>Questions 5 and 6</a:t>
            </a:r>
            <a:endParaRPr lang="en-US" dirty="0">
              <a:latin typeface="Liberation Sans" panose="020B0604020202020204"/>
            </a:endParaRPr>
          </a:p>
        </p:txBody>
      </p:sp>
      <p:sp>
        <p:nvSpPr>
          <p:cNvPr id="9" name="Content Placeholder 6">
            <a:extLst>
              <a:ext uri="{FF2B5EF4-FFF2-40B4-BE49-F238E27FC236}">
                <a16:creationId xmlns:a16="http://schemas.microsoft.com/office/drawing/2014/main" id="{E245D08C-2A67-4B78-AEF1-AF058A2D2719}"/>
              </a:ext>
            </a:extLst>
          </p:cNvPr>
          <p:cNvSpPr txBox="1">
            <a:spLocks/>
          </p:cNvSpPr>
          <p:nvPr/>
        </p:nvSpPr>
        <p:spPr>
          <a:xfrm>
            <a:off x="304800" y="3745282"/>
            <a:ext cx="8458200" cy="1207717"/>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startAt="5"/>
              <a:tabLst/>
              <a:defRPr/>
            </a:pPr>
            <a:r>
              <a:rPr kumimoji="0" lang="en-US" sz="2800" b="0" i="0" u="none" strike="noStrike" kern="1200" cap="none" spc="0" normalizeH="0" baseline="0" noProof="0">
                <a:ln>
                  <a:noFill/>
                </a:ln>
                <a:solidFill>
                  <a:srgbClr val="000000"/>
                </a:solidFill>
                <a:effectLst/>
                <a:uLnTx/>
                <a:uFillTx/>
                <a:latin typeface="Liberation Sans" panose="020B0604020202020204"/>
              </a:rPr>
              <a:t>Lower-level managers are more likely to perceive results as fair and achievable under a _________ approach.</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1" name="Content Placeholder 5">
            <a:extLst>
              <a:ext uri="{FF2B5EF4-FFF2-40B4-BE49-F238E27FC236}">
                <a16:creationId xmlns:a16="http://schemas.microsoft.com/office/drawing/2014/main" id="{395F5550-C3DA-4F29-8035-053CC8DAD006}"/>
              </a:ext>
            </a:extLst>
          </p:cNvPr>
          <p:cNvSpPr txBox="1">
            <a:spLocks/>
          </p:cNvSpPr>
          <p:nvPr/>
        </p:nvSpPr>
        <p:spPr>
          <a:xfrm>
            <a:off x="304800" y="5039333"/>
            <a:ext cx="8534400" cy="1230682"/>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startAt="6"/>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_________ focus primarily on the cash resources needed to fund expected operations and planned capital expenditures.</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5" name="Slide Number Placeholder 4">
            <a:extLst>
              <a:ext uri="{FF2B5EF4-FFF2-40B4-BE49-F238E27FC236}">
                <a16:creationId xmlns:a16="http://schemas.microsoft.com/office/drawing/2014/main" id="{31452DC3-DB7D-4392-B12B-D00983C356B5}"/>
              </a:ext>
            </a:extLst>
          </p:cNvPr>
          <p:cNvSpPr>
            <a:spLocks noGrp="1"/>
          </p:cNvSpPr>
          <p:nvPr>
            <p:ph type="sldNum" sz="quarter" idx="12"/>
          </p:nvPr>
        </p:nvSpPr>
        <p:spPr/>
        <p:txBody>
          <a:bodyPr/>
          <a:lstStyle/>
          <a:p>
            <a:fld id="{E8DEBC2E-7FE7-4C4F-A22B-A7EAACC0A412}" type="slidenum">
              <a:rPr lang="en-US" smtClean="0"/>
              <a:t>23</a:t>
            </a:fld>
            <a:endParaRPr lang="en-US" dirty="0"/>
          </a:p>
        </p:txBody>
      </p:sp>
    </p:spTree>
    <p:extLst>
      <p:ext uri="{BB962C8B-B14F-4D97-AF65-F5344CB8AC3E}">
        <p14:creationId xmlns:p14="http://schemas.microsoft.com/office/powerpoint/2010/main" val="367720304"/>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488" name="Rectangle 11"/>
          <p:cNvSpPr>
            <a:spLocks noChangeArrowheads="1"/>
          </p:cNvSpPr>
          <p:nvPr/>
        </p:nvSpPr>
        <p:spPr bwMode="auto">
          <a:xfrm>
            <a:off x="511029" y="329167"/>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sz="3200" b="1" dirty="0">
                <a:solidFill>
                  <a:schemeClr val="tx2">
                    <a:lumMod val="75000"/>
                  </a:schemeClr>
                </a:solidFill>
                <a:latin typeface="Liberation Sans" panose="020B0604020202020204" pitchFamily="34" charset="0"/>
              </a:rPr>
              <a:t>DO IT! 1: Budget Terminology</a:t>
            </a:r>
            <a:endParaRPr lang="en-US" altLang="en-US" sz="3200" b="1" dirty="0">
              <a:solidFill>
                <a:schemeClr val="tx2">
                  <a:lumMod val="75000"/>
                </a:schemeClr>
              </a:solidFill>
              <a:latin typeface="Liberation Sans" panose="020B0604020202020204" pitchFamily="34" charset="0"/>
            </a:endParaRPr>
          </a:p>
        </p:txBody>
      </p:sp>
      <p:sp>
        <p:nvSpPr>
          <p:cNvPr id="10" name="Content Placeholder 7" descr="Readable Alt Text">
            <a:extLst>
              <a:ext uri="{FF2B5EF4-FFF2-40B4-BE49-F238E27FC236}">
                <a16:creationId xmlns:a16="http://schemas.microsoft.com/office/drawing/2014/main" id="{33D7B2CF-C51A-411F-915B-366A35662689}"/>
              </a:ext>
            </a:extLst>
          </p:cNvPr>
          <p:cNvSpPr txBox="1">
            <a:spLocks/>
          </p:cNvSpPr>
          <p:nvPr/>
        </p:nvSpPr>
        <p:spPr>
          <a:xfrm>
            <a:off x="304800" y="1676399"/>
            <a:ext cx="8534400" cy="2057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40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rPr>
              <a:t>Use this list of to complete the sentences that follow.</a:t>
            </a:r>
          </a:p>
          <a:p>
            <a:pPr marL="457200" marR="0" lvl="0" indent="0" algn="l" defTabSz="914400" rtl="0" eaLnBrk="1" fontAlgn="auto" latinLnBrk="0" hangingPunct="1">
              <a:lnSpc>
                <a:spcPct val="100000"/>
              </a:lnSpc>
              <a:spcBef>
                <a:spcPts val="10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Long-range planning 	Participative budgeting</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Sales forecast 	Operating budgets</a:t>
            </a:r>
          </a:p>
          <a:p>
            <a:pPr marL="457200" marR="0" lvl="0" indent="0" algn="l" defTabSz="914400" rtl="0" eaLnBrk="1" fontAlgn="auto" latinLnBrk="0" hangingPunct="1">
              <a:lnSpc>
                <a:spcPct val="100000"/>
              </a:lnSpc>
              <a:spcBef>
                <a:spcPts val="300"/>
              </a:spcBef>
              <a:spcAft>
                <a:spcPts val="0"/>
              </a:spcAft>
              <a:buClrTx/>
              <a:buSzTx/>
              <a:buFont typeface="Arial"/>
              <a:buNone/>
              <a:tabLst>
                <a:tab pos="4114800" algn="l"/>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Master budget 	Financial budgets</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6" name="TextBox 15">
            <a:extLst>
              <a:ext uri="{FF2B5EF4-FFF2-40B4-BE49-F238E27FC236}">
                <a16:creationId xmlns:a16="http://schemas.microsoft.com/office/drawing/2014/main" id="{A0FC093D-4340-4711-B1E9-C49F4F1DCF1E}"/>
              </a:ext>
            </a:extLst>
          </p:cNvPr>
          <p:cNvSpPr txBox="1"/>
          <p:nvPr/>
        </p:nvSpPr>
        <p:spPr>
          <a:xfrm>
            <a:off x="511029" y="1053296"/>
            <a:ext cx="4572000" cy="584775"/>
          </a:xfrm>
          <a:prstGeom prst="rect">
            <a:avLst/>
          </a:prstGeom>
          <a:noFill/>
        </p:spPr>
        <p:txBody>
          <a:bodyPr wrap="square">
            <a:spAutoFit/>
          </a:bodyPr>
          <a:lstStyle/>
          <a:p>
            <a:r>
              <a:rPr kumimoji="0" lang="en-US" sz="3200" b="1" i="0" u="none" strike="noStrike" kern="1200" cap="none" spc="0" normalizeH="0" baseline="0" noProof="0" dirty="0">
                <a:ln>
                  <a:noFill/>
                </a:ln>
                <a:solidFill>
                  <a:srgbClr val="196E78"/>
                </a:solidFill>
                <a:effectLst/>
                <a:uLnTx/>
                <a:uFillTx/>
                <a:latin typeface="Liberation Sans" panose="020B0604020202020204"/>
                <a:ea typeface="Source Sans Pro" charset="0"/>
                <a:cs typeface="Times New Roman" charset="0"/>
              </a:rPr>
              <a:t>Questions 5 and 6</a:t>
            </a:r>
            <a:endParaRPr lang="en-US" dirty="0">
              <a:latin typeface="Liberation Sans" panose="020B0604020202020204"/>
            </a:endParaRPr>
          </a:p>
        </p:txBody>
      </p:sp>
      <p:sp>
        <p:nvSpPr>
          <p:cNvPr id="9" name="Content Placeholder 6">
            <a:extLst>
              <a:ext uri="{FF2B5EF4-FFF2-40B4-BE49-F238E27FC236}">
                <a16:creationId xmlns:a16="http://schemas.microsoft.com/office/drawing/2014/main" id="{E245D08C-2A67-4B78-AEF1-AF058A2D2719}"/>
              </a:ext>
            </a:extLst>
          </p:cNvPr>
          <p:cNvSpPr txBox="1">
            <a:spLocks/>
          </p:cNvSpPr>
          <p:nvPr/>
        </p:nvSpPr>
        <p:spPr>
          <a:xfrm>
            <a:off x="304800" y="3733800"/>
            <a:ext cx="8458200" cy="1207717"/>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startAt="5"/>
              <a:tabLst/>
              <a:defRPr/>
            </a:pPr>
            <a:r>
              <a:rPr kumimoji="0" lang="en-US" sz="2800" b="0" i="0" u="none" strike="noStrike" kern="1200" cap="none" spc="0" normalizeH="0" baseline="0" noProof="0" dirty="0">
                <a:ln>
                  <a:noFill/>
                </a:ln>
                <a:solidFill>
                  <a:srgbClr val="000000"/>
                </a:solidFill>
                <a:effectLst/>
                <a:uLnTx/>
                <a:uFillTx/>
                <a:latin typeface="Liberation Sans" panose="020B0604020202020204"/>
              </a:rPr>
              <a:t>Lower-level managers are more likely to perceive results as fair and achievable under a </a:t>
            </a:r>
            <a:r>
              <a:rPr kumimoji="0" lang="en-US" sz="2800" b="0" i="0" u="sng" strike="noStrike" kern="1200" cap="none" spc="0" normalizeH="0" baseline="0" noProof="0" dirty="0">
                <a:ln>
                  <a:noFill/>
                </a:ln>
                <a:solidFill>
                  <a:srgbClr val="000000"/>
                </a:solidFill>
                <a:effectLst/>
                <a:uLnTx/>
                <a:uFillTx/>
                <a:latin typeface="Liberation Sans" panose="020B0604020202020204"/>
              </a:rPr>
              <a:t>participative budgeting approach</a:t>
            </a:r>
            <a:r>
              <a:rPr kumimoji="0" lang="en-US" sz="2800" b="0" i="0" u="none" strike="noStrike" kern="1200" cap="none" spc="0" normalizeH="0" baseline="0" noProof="0" dirty="0">
                <a:ln>
                  <a:noFill/>
                </a:ln>
                <a:solidFill>
                  <a:srgbClr val="000000"/>
                </a:solidFill>
                <a:effectLst/>
                <a:uLnTx/>
                <a:uFillTx/>
                <a:latin typeface="Liberation Sans" panose="020B0604020202020204"/>
              </a:rPr>
              <a:t>.</a:t>
            </a:r>
          </a:p>
        </p:txBody>
      </p:sp>
      <p:sp>
        <p:nvSpPr>
          <p:cNvPr id="11" name="Content Placeholder 5">
            <a:extLst>
              <a:ext uri="{FF2B5EF4-FFF2-40B4-BE49-F238E27FC236}">
                <a16:creationId xmlns:a16="http://schemas.microsoft.com/office/drawing/2014/main" id="{395F5550-C3DA-4F29-8035-053CC8DAD006}"/>
              </a:ext>
            </a:extLst>
          </p:cNvPr>
          <p:cNvSpPr txBox="1">
            <a:spLocks/>
          </p:cNvSpPr>
          <p:nvPr/>
        </p:nvSpPr>
        <p:spPr>
          <a:xfrm>
            <a:off x="304800" y="5033592"/>
            <a:ext cx="8534400" cy="1230682"/>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00" marR="0" lvl="0" indent="-403200" algn="l" defTabSz="914400" rtl="0" eaLnBrk="1" fontAlgn="auto" latinLnBrk="0" hangingPunct="1">
              <a:lnSpc>
                <a:spcPct val="90000"/>
              </a:lnSpc>
              <a:spcBef>
                <a:spcPts val="1000"/>
              </a:spcBef>
              <a:spcAft>
                <a:spcPts val="0"/>
              </a:spcAft>
              <a:buClr>
                <a:srgbClr val="911B21"/>
              </a:buClr>
              <a:buSzTx/>
              <a:buFont typeface="+mj-lt"/>
              <a:buAutoNum type="arabicPeriod" startAt="6"/>
              <a:tabLst/>
              <a:defRPr/>
            </a:pPr>
            <a:r>
              <a:rPr kumimoji="0" lang="en-US" sz="2800" b="0" i="0" u="sng" strike="noStrike" kern="1200" cap="none" spc="0" normalizeH="0" baseline="0" noProof="0" dirty="0">
                <a:ln>
                  <a:noFill/>
                </a:ln>
                <a:solidFill>
                  <a:srgbClr val="000000"/>
                </a:solidFill>
                <a:effectLst/>
                <a:uLnTx/>
                <a:uFillTx/>
                <a:latin typeface="Liberation Sans" panose="020B0604020202020204"/>
              </a:rPr>
              <a:t>Financial budgets </a:t>
            </a:r>
            <a:r>
              <a:rPr kumimoji="0" lang="en-US" sz="2800" b="0" i="0" u="none" strike="noStrike" kern="1200" cap="none" spc="0" normalizeH="0" baseline="0" noProof="0" dirty="0">
                <a:ln>
                  <a:noFill/>
                </a:ln>
                <a:solidFill>
                  <a:srgbClr val="000000"/>
                </a:solidFill>
                <a:effectLst/>
                <a:uLnTx/>
                <a:uFillTx/>
                <a:latin typeface="Liberation Sans" panose="020B0604020202020204"/>
              </a:rPr>
              <a:t>focus primarily on the cash resources needed to fund expected operations and planned capital expenditures.</a:t>
            </a:r>
            <a:endParaRPr kumimoji="0" lang="en-IN" sz="28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5" name="Slide Number Placeholder 4">
            <a:extLst>
              <a:ext uri="{FF2B5EF4-FFF2-40B4-BE49-F238E27FC236}">
                <a16:creationId xmlns:a16="http://schemas.microsoft.com/office/drawing/2014/main" id="{7BF74390-0072-453D-8AC0-4538AF220779}"/>
              </a:ext>
            </a:extLst>
          </p:cNvPr>
          <p:cNvSpPr>
            <a:spLocks noGrp="1"/>
          </p:cNvSpPr>
          <p:nvPr>
            <p:ph type="sldNum" sz="quarter" idx="12"/>
          </p:nvPr>
        </p:nvSpPr>
        <p:spPr/>
        <p:txBody>
          <a:bodyPr/>
          <a:lstStyle/>
          <a:p>
            <a:fld id="{E8DEBC2E-7FE7-4C4F-A22B-A7EAACC0A412}" type="slidenum">
              <a:rPr lang="en-US" smtClean="0"/>
              <a:t>24</a:t>
            </a:fld>
            <a:endParaRPr lang="en-US" dirty="0"/>
          </a:p>
        </p:txBody>
      </p:sp>
    </p:spTree>
    <p:extLst>
      <p:ext uri="{BB962C8B-B14F-4D97-AF65-F5344CB8AC3E}">
        <p14:creationId xmlns:p14="http://schemas.microsoft.com/office/powerpoint/2010/main" val="2616455920"/>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098D1238-DE9B-4B75-A62E-4F20B6D3A174}"/>
              </a:ext>
            </a:extLst>
          </p:cNvPr>
          <p:cNvSpPr txBox="1">
            <a:spLocks/>
          </p:cNvSpPr>
          <p:nvPr/>
        </p:nvSpPr>
        <p:spPr>
          <a:xfrm>
            <a:off x="762000" y="3883439"/>
            <a:ext cx="7732713" cy="520700"/>
          </a:xfrm>
          <a:prstGeom prst="rect">
            <a:avLst/>
          </a:prstGeom>
        </p:spPr>
        <p:txBody>
          <a:bodyPr anchor="b"/>
          <a:lstStyle>
            <a:lvl1pPr marL="0" indent="0" algn="l" defTabSz="914400" rtl="0" eaLnBrk="1" latinLnBrk="0" hangingPunct="1">
              <a:lnSpc>
                <a:spcPct val="90000"/>
              </a:lnSpc>
              <a:spcBef>
                <a:spcPts val="1000"/>
              </a:spcBef>
              <a:buFont typeface="Arial"/>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9pPr>
          </a:lstStyle>
          <a:p>
            <a:pPr fontAlgn="auto">
              <a:spcBef>
                <a:spcPct val="0"/>
              </a:spcBef>
              <a:spcAft>
                <a:spcPts val="0"/>
              </a:spcAft>
            </a:pPr>
            <a:r>
              <a:rPr lang="en-US" sz="1800" b="1">
                <a:latin typeface="Liberation Sans" panose="020B0604020202020204" pitchFamily="34" charset="0"/>
              </a:rPr>
              <a:t>Learning Objective 22-2</a:t>
            </a:r>
            <a:endParaRPr lang="en-US" sz="1800" b="1" dirty="0">
              <a:latin typeface="Liberation Sans" panose="020B0604020202020204" pitchFamily="34" charset="0"/>
            </a:endParaRPr>
          </a:p>
        </p:txBody>
      </p:sp>
      <p:sp>
        <p:nvSpPr>
          <p:cNvPr id="10" name="Rectangle 5">
            <a:extLst>
              <a:ext uri="{FF2B5EF4-FFF2-40B4-BE49-F238E27FC236}">
                <a16:creationId xmlns:a16="http://schemas.microsoft.com/office/drawing/2014/main" id="{5EEFDD89-B065-44DA-B238-1F52BC520666}"/>
              </a:ext>
            </a:extLst>
          </p:cNvPr>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eaLnBrk="1" fontAlgn="auto" hangingPunct="1">
              <a:spcBef>
                <a:spcPts val="0"/>
              </a:spcBef>
              <a:spcAft>
                <a:spcPts val="0"/>
              </a:spcAft>
            </a:pPr>
            <a:r>
              <a:rPr lang="en-US" sz="3200" b="1" dirty="0">
                <a:solidFill>
                  <a:srgbClr val="FFFFFF"/>
                </a:solidFill>
                <a:latin typeface="Liberation Sans" panose="020B0604020202020204" pitchFamily="34" charset="0"/>
              </a:rPr>
              <a:t>Sales, Production, and </a:t>
            </a:r>
          </a:p>
          <a:p>
            <a:pPr marL="111120" eaLnBrk="1" fontAlgn="auto" hangingPunct="1">
              <a:spcBef>
                <a:spcPts val="0"/>
              </a:spcBef>
              <a:spcAft>
                <a:spcPts val="0"/>
              </a:spcAft>
            </a:pPr>
            <a:r>
              <a:rPr lang="en-US" sz="3200" b="1" dirty="0">
                <a:solidFill>
                  <a:srgbClr val="FFFFFF"/>
                </a:solidFill>
                <a:latin typeface="Liberation Sans" panose="020B0604020202020204" pitchFamily="34" charset="0"/>
              </a:rPr>
              <a:t>Direct Materials Budgets</a:t>
            </a:r>
          </a:p>
        </p:txBody>
      </p:sp>
      <p:sp>
        <p:nvSpPr>
          <p:cNvPr id="13" name="Slide Number Placeholder 12">
            <a:extLst>
              <a:ext uri="{FF2B5EF4-FFF2-40B4-BE49-F238E27FC236}">
                <a16:creationId xmlns:a16="http://schemas.microsoft.com/office/drawing/2014/main" id="{552047A9-0D86-4911-8814-B8A2F95071E2}"/>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25</a:t>
            </a:fld>
            <a:endParaRPr lang="en-US" dirty="0">
              <a:solidFill>
                <a:srgbClr val="000000">
                  <a:tint val="75000"/>
                </a:srgbClr>
              </a:solidFill>
            </a:endParaRPr>
          </a:p>
        </p:txBody>
      </p:sp>
    </p:spTree>
    <p:extLst>
      <p:ext uri="{BB962C8B-B14F-4D97-AF65-F5344CB8AC3E}">
        <p14:creationId xmlns:p14="http://schemas.microsoft.com/office/powerpoint/2010/main" val="854635031"/>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r>
              <a:rPr lang="en-US" sz="3200" b="1" dirty="0">
                <a:solidFill>
                  <a:srgbClr val="FFFFFF"/>
                </a:solidFill>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166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Sales budget</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Production budget</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Direct materials budget</a:t>
            </a:r>
            <a:endParaRPr lang="en-US" altLang="en-US" sz="1800" b="0" dirty="0">
              <a:solidFill>
                <a:srgbClr val="000000"/>
              </a:solidFill>
              <a:latin typeface="Liberation Sans" panose="020B0604020202020204" pitchFamily="34" charset="0"/>
            </a:endParaRPr>
          </a:p>
        </p:txBody>
      </p:sp>
      <p:sp>
        <p:nvSpPr>
          <p:cNvPr id="6" name="Slide Number Placeholder 5">
            <a:extLst>
              <a:ext uri="{FF2B5EF4-FFF2-40B4-BE49-F238E27FC236}">
                <a16:creationId xmlns:a16="http://schemas.microsoft.com/office/drawing/2014/main" id="{C0FF3C20-5461-4650-A5C8-8212B0300AD0}"/>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26</a:t>
            </a:fld>
            <a:endParaRPr lang="en-US" dirty="0">
              <a:solidFill>
                <a:srgbClr val="000000">
                  <a:tint val="75000"/>
                </a:srgbClr>
              </a:solidFill>
            </a:endParaRPr>
          </a:p>
        </p:txBody>
      </p:sp>
    </p:spTree>
    <p:extLst>
      <p:ext uri="{BB962C8B-B14F-4D97-AF65-F5344CB8AC3E}">
        <p14:creationId xmlns:p14="http://schemas.microsoft.com/office/powerpoint/2010/main" val="2726866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600200" y="276367"/>
            <a:ext cx="6159439"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5" name="Rectangle 4"/>
          <p:cNvSpPr/>
          <p:nvPr/>
        </p:nvSpPr>
        <p:spPr bwMode="auto">
          <a:xfrm>
            <a:off x="3581400" y="276367"/>
            <a:ext cx="1447800" cy="790433"/>
          </a:xfrm>
          <a:prstGeom prst="rect">
            <a:avLst/>
          </a:prstGeom>
          <a:noFill/>
          <a:ln w="38100" cap="sq" cmpd="sng" algn="ctr">
            <a:solidFill>
              <a:srgbClr val="FF0000"/>
            </a:solidFill>
            <a:prstDash val="solid"/>
            <a:round/>
            <a:headEnd type="none" w="sm" len="sm"/>
            <a:tailEnd type="none" w="sm" len="sm"/>
          </a:ln>
          <a:effectLst>
            <a:glow rad="228600">
              <a:srgbClr val="FF0000">
                <a:alpha val="40000"/>
              </a:srgbClr>
            </a:glo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2" name="Rectangle 11"/>
          <p:cNvSpPr/>
          <p:nvPr/>
        </p:nvSpPr>
        <p:spPr bwMode="auto">
          <a:xfrm>
            <a:off x="1905000" y="2285999"/>
            <a:ext cx="1524000" cy="822960"/>
          </a:xfrm>
          <a:prstGeom prst="rect">
            <a:avLst/>
          </a:prstGeom>
          <a:noFill/>
          <a:ln w="38100" cap="sq" cmpd="sng" algn="ctr">
            <a:solidFill>
              <a:srgbClr val="FF0000"/>
            </a:solidFill>
            <a:prstDash val="solid"/>
            <a:round/>
            <a:headEnd type="none" w="sm" len="sm"/>
            <a:tailEnd type="none" w="sm" len="sm"/>
          </a:ln>
          <a:effectLst>
            <a:glow rad="228600">
              <a:srgbClr val="FF0000">
                <a:alpha val="40000"/>
              </a:srgbClr>
            </a:glo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3" name="Rectangle 12"/>
          <p:cNvSpPr/>
          <p:nvPr/>
        </p:nvSpPr>
        <p:spPr bwMode="auto">
          <a:xfrm>
            <a:off x="3581400" y="1295400"/>
            <a:ext cx="1447800" cy="790433"/>
          </a:xfrm>
          <a:prstGeom prst="rect">
            <a:avLst/>
          </a:prstGeom>
          <a:noFill/>
          <a:ln w="38100" cap="sq" cmpd="sng" algn="ctr">
            <a:solidFill>
              <a:srgbClr val="FF0000"/>
            </a:solidFill>
            <a:prstDash val="solid"/>
            <a:round/>
            <a:headEnd type="none" w="sm" len="sm"/>
            <a:tailEnd type="none" w="sm" len="sm"/>
          </a:ln>
          <a:effectLst>
            <a:glow rad="228600">
              <a:srgbClr val="FF0000">
                <a:alpha val="40000"/>
              </a:srgbClr>
            </a:glo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4" name="Slide Number Placeholder 3">
            <a:extLst>
              <a:ext uri="{FF2B5EF4-FFF2-40B4-BE49-F238E27FC236}">
                <a16:creationId xmlns:a16="http://schemas.microsoft.com/office/drawing/2014/main" id="{811F50C5-09C1-4311-B571-0F60484EBC02}"/>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27</a:t>
            </a:fld>
            <a:endParaRPr lang="en-US" dirty="0">
              <a:solidFill>
                <a:srgbClr val="000000">
                  <a:tint val="75000"/>
                </a:srgbClr>
              </a:solidFill>
            </a:endParaRPr>
          </a:p>
        </p:txBody>
      </p:sp>
    </p:spTree>
    <p:extLst>
      <p:ext uri="{BB962C8B-B14F-4D97-AF65-F5344CB8AC3E}">
        <p14:creationId xmlns:p14="http://schemas.microsoft.com/office/powerpoint/2010/main" val="41355419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7656"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Sales Budget</a:t>
            </a:r>
          </a:p>
        </p:txBody>
      </p:sp>
      <p:sp>
        <p:nvSpPr>
          <p:cNvPr id="10" name="Rectangle 3"/>
          <p:cNvSpPr>
            <a:spLocks noGrp="1" noChangeArrowheads="1"/>
          </p:cNvSpPr>
          <p:nvPr>
            <p:ph type="body" sz="half" idx="1"/>
          </p:nvPr>
        </p:nvSpPr>
        <p:spPr bwMode="auto">
          <a:xfrm>
            <a:off x="501555" y="1295400"/>
            <a:ext cx="76962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682625" lvl="1" indent="-450850">
              <a:lnSpc>
                <a:spcPct val="125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First budget prepared.</a:t>
            </a:r>
          </a:p>
          <a:p>
            <a:pPr marL="682625" lvl="1" indent="-450850">
              <a:lnSpc>
                <a:spcPct val="125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Derived from the sales forecast.</a:t>
            </a:r>
          </a:p>
          <a:p>
            <a:pPr marL="1255713" lvl="2" indent="-450850">
              <a:lnSpc>
                <a:spcPct val="125000"/>
              </a:lnSpc>
              <a:spcBef>
                <a:spcPts val="1200"/>
              </a:spcBef>
              <a:buClr>
                <a:srgbClr val="800000"/>
              </a:buClr>
              <a:buSzPct val="80000"/>
              <a:buFont typeface="Arial" charset="0"/>
              <a:buChar char="►"/>
            </a:pPr>
            <a:r>
              <a:rPr lang="en-US" altLang="en-US" sz="2100" b="0" dirty="0">
                <a:effectLst/>
                <a:latin typeface="Liberation Sans" panose="020B0604020202020204" pitchFamily="34" charset="0"/>
              </a:rPr>
              <a:t>Management’s best estimate of sales revenue for the budget period.</a:t>
            </a:r>
          </a:p>
          <a:p>
            <a:pPr marL="682625" lvl="1" indent="-450850">
              <a:lnSpc>
                <a:spcPct val="125000"/>
              </a:lnSpc>
              <a:spcBef>
                <a:spcPts val="1200"/>
              </a:spcBef>
              <a:buClr>
                <a:srgbClr val="800000"/>
              </a:buClr>
              <a:buSzPct val="80000"/>
              <a:buFont typeface="Wingdings" pitchFamily="2" charset="2"/>
              <a:buChar char="u"/>
            </a:pPr>
            <a:r>
              <a:rPr lang="en-US" altLang="en-US" sz="2200" dirty="0">
                <a:effectLst/>
                <a:latin typeface="Liberation Sans" panose="020B0604020202020204" pitchFamily="34" charset="0"/>
              </a:rPr>
              <a:t>Every other budget depends on the sales budget.</a:t>
            </a:r>
          </a:p>
          <a:p>
            <a:pPr marL="682625" lvl="1" indent="-450850">
              <a:lnSpc>
                <a:spcPct val="125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Prepared by multiplying expected unit sales volume for each product times anticipated unit selling price.</a:t>
            </a:r>
          </a:p>
        </p:txBody>
      </p:sp>
      <p:sp>
        <p:nvSpPr>
          <p:cNvPr id="4" name="Slide Number Placeholder 3">
            <a:extLst>
              <a:ext uri="{FF2B5EF4-FFF2-40B4-BE49-F238E27FC236}">
                <a16:creationId xmlns:a16="http://schemas.microsoft.com/office/drawing/2014/main" id="{2F63334E-7479-4E52-AAA6-6ABA0F81B607}"/>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28</a:t>
            </a:fld>
            <a:endParaRPr lang="en-US" dirty="0">
              <a:solidFill>
                <a:srgbClr val="000000">
                  <a:tint val="75000"/>
                </a:srgbClr>
              </a:solidFill>
            </a:endParaRPr>
          </a:p>
        </p:txBody>
      </p:sp>
    </p:spTree>
    <p:extLst>
      <p:ext uri="{BB962C8B-B14F-4D97-AF65-F5344CB8AC3E}">
        <p14:creationId xmlns:p14="http://schemas.microsoft.com/office/powerpoint/2010/main" val="3719988837"/>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sz="half" idx="1"/>
          </p:nvPr>
        </p:nvSpPr>
        <p:spPr bwMode="auto">
          <a:xfrm>
            <a:off x="762000" y="1828800"/>
            <a:ext cx="7772400" cy="1600200"/>
          </a:xfr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0488" tIns="44450" rIns="90488" bIns="44450" numCol="1" anchor="t" anchorCtr="0" compatLnSpc="1">
            <a:prstTxWarp prst="textNoShape">
              <a:avLst/>
            </a:prstTxWarp>
          </a:bodyPr>
          <a:lstStyle/>
          <a:p>
            <a:pPr marL="457200" indent="-457200">
              <a:lnSpc>
                <a:spcPct val="120000"/>
              </a:lnSpc>
              <a:spcBef>
                <a:spcPct val="40000"/>
              </a:spcBef>
              <a:buClr>
                <a:srgbClr val="800000"/>
              </a:buClr>
              <a:buSzPct val="80000"/>
              <a:buFont typeface="Wingdings" pitchFamily="2" charset="2"/>
              <a:buChar char="u"/>
            </a:pPr>
            <a:r>
              <a:rPr lang="en-US" altLang="en-US" sz="2100" b="0" dirty="0">
                <a:effectLst/>
                <a:latin typeface="Liberation Sans" panose="020B0604020202020204" pitchFamily="34" charset="0"/>
              </a:rPr>
              <a:t>Expected sales volume: 3,000 units in the first quarter with 500-unit increases in each succeeding quarter.</a:t>
            </a:r>
          </a:p>
          <a:p>
            <a:pPr marL="457200" indent="-457200">
              <a:lnSpc>
                <a:spcPct val="120000"/>
              </a:lnSpc>
              <a:spcBef>
                <a:spcPct val="40000"/>
              </a:spcBef>
              <a:buClr>
                <a:srgbClr val="800000"/>
              </a:buClr>
              <a:buSzPct val="80000"/>
              <a:buFont typeface="Wingdings" pitchFamily="2" charset="2"/>
              <a:buChar char="u"/>
            </a:pPr>
            <a:r>
              <a:rPr lang="en-US" altLang="en-US" sz="2100" b="0" dirty="0">
                <a:effectLst/>
                <a:latin typeface="Liberation Sans" panose="020B0604020202020204" pitchFamily="34" charset="0"/>
              </a:rPr>
              <a:t>Sales price: $60 per unit.</a:t>
            </a:r>
            <a:endParaRPr lang="en-US" altLang="en-US" sz="2100" b="0" i="1" dirty="0">
              <a:solidFill>
                <a:srgbClr val="FF0000"/>
              </a:solidFill>
              <a:effectLst/>
              <a:latin typeface="Liberation Sans" panose="020B0604020202020204" pitchFamily="34" charset="0"/>
            </a:endParaRPr>
          </a:p>
        </p:txBody>
      </p:sp>
      <p:sp>
        <p:nvSpPr>
          <p:cNvPr id="27654" name="Text Box 16"/>
          <p:cNvSpPr txBox="1">
            <a:spLocks noChangeArrowheads="1"/>
          </p:cNvSpPr>
          <p:nvPr/>
        </p:nvSpPr>
        <p:spPr bwMode="auto">
          <a:xfrm>
            <a:off x="533400" y="1295400"/>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300" b="1" dirty="0">
                <a:latin typeface="Liberation Sans" panose="020B0604020202020204" pitchFamily="34" charset="0"/>
              </a:rPr>
              <a:t>Illustration – Hayes Company</a:t>
            </a:r>
          </a:p>
        </p:txBody>
      </p:sp>
      <p:sp>
        <p:nvSpPr>
          <p:cNvPr id="2765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7656"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Sales Budget</a:t>
            </a:r>
          </a:p>
        </p:txBody>
      </p:sp>
      <p:pic>
        <p:nvPicPr>
          <p:cNvPr id="27659" name="Picture 11"/>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799" y="3461855"/>
            <a:ext cx="8534401" cy="2710345"/>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5" name="Slide Number Placeholder 4">
            <a:extLst>
              <a:ext uri="{FF2B5EF4-FFF2-40B4-BE49-F238E27FC236}">
                <a16:creationId xmlns:a16="http://schemas.microsoft.com/office/drawing/2014/main" id="{A5B8D21A-036A-45CE-8E4A-A162A4B4275C}"/>
              </a:ext>
            </a:extLst>
          </p:cNvPr>
          <p:cNvSpPr>
            <a:spLocks noGrp="1"/>
          </p:cNvSpPr>
          <p:nvPr>
            <p:ph type="sldNum" sz="quarter" idx="12"/>
          </p:nvPr>
        </p:nvSpPr>
        <p:spPr/>
        <p:txBody>
          <a:bodyPr/>
          <a:lstStyle/>
          <a:p>
            <a:fld id="{E8DEBC2E-7FE7-4C4F-A22B-A7EAACC0A412}" type="slidenum">
              <a:rPr lang="en-US" smtClean="0"/>
              <a:t>29</a:t>
            </a:fld>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effectLst/>
                <a:latin typeface="Liberation Sans" panose="020B0604020202020204" pitchFamily="34" charset="0"/>
              </a:rPr>
              <a:t>Outline</a:t>
            </a:r>
          </a:p>
        </p:txBody>
      </p:sp>
      <p:sp>
        <p:nvSpPr>
          <p:cNvPr id="8" name="Text Box 3"/>
          <p:cNvSpPr txBox="1">
            <a:spLocks noChangeArrowheads="1"/>
          </p:cNvSpPr>
          <p:nvPr/>
        </p:nvSpPr>
        <p:spPr bwMode="auto">
          <a:xfrm>
            <a:off x="533400" y="1479550"/>
            <a:ext cx="7772400"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marR="0" lvl="0" indent="-457200" algn="l" defTabSz="914400" rtl="0" eaLnBrk="1" fontAlgn="auto" latinLnBrk="0" hangingPunct="1">
              <a:lnSpc>
                <a:spcPct val="125000"/>
              </a:lnSpc>
              <a:spcBef>
                <a:spcPts val="1200"/>
              </a:spcBef>
              <a:spcAft>
                <a:spcPts val="0"/>
              </a:spcAft>
              <a:buClr>
                <a:srgbClr val="800000"/>
              </a:buClr>
              <a:buSzPct val="80000"/>
              <a:buFont typeface="+mj-lt"/>
              <a:buAutoNum type="arabicPeriod"/>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Budgeting and accounting</a:t>
            </a:r>
          </a:p>
          <a:p>
            <a:pPr marL="457200" marR="0" lvl="0" indent="-457200" algn="l" defTabSz="914400" rtl="0" eaLnBrk="1" fontAlgn="auto" latinLnBrk="0" hangingPunct="1">
              <a:lnSpc>
                <a:spcPct val="125000"/>
              </a:lnSpc>
              <a:spcBef>
                <a:spcPts val="1200"/>
              </a:spcBef>
              <a:spcAft>
                <a:spcPts val="0"/>
              </a:spcAft>
              <a:buClr>
                <a:srgbClr val="800000"/>
              </a:buClr>
              <a:buSzPct val="80000"/>
              <a:buFont typeface="+mj-lt"/>
              <a:buAutoNum type="arabicPeriod"/>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Benefits of budgeting</a:t>
            </a:r>
          </a:p>
          <a:p>
            <a:pPr marL="457200" marR="0" lvl="0" indent="-457200" algn="l" defTabSz="914400" rtl="0" eaLnBrk="1" fontAlgn="auto" latinLnBrk="0" hangingPunct="1">
              <a:lnSpc>
                <a:spcPct val="125000"/>
              </a:lnSpc>
              <a:spcBef>
                <a:spcPts val="1200"/>
              </a:spcBef>
              <a:spcAft>
                <a:spcPts val="0"/>
              </a:spcAft>
              <a:buClr>
                <a:srgbClr val="800000"/>
              </a:buClr>
              <a:buSzPct val="80000"/>
              <a:buFont typeface="+mj-lt"/>
              <a:buAutoNum type="arabicPeriod"/>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Effective budgeting essentials</a:t>
            </a:r>
          </a:p>
          <a:p>
            <a:pPr marL="457200" marR="0" lvl="0" indent="-457200" algn="l" defTabSz="914400" rtl="0" eaLnBrk="1" fontAlgn="auto" latinLnBrk="0" hangingPunct="1">
              <a:lnSpc>
                <a:spcPct val="125000"/>
              </a:lnSpc>
              <a:spcBef>
                <a:spcPts val="1200"/>
              </a:spcBef>
              <a:spcAft>
                <a:spcPts val="0"/>
              </a:spcAft>
              <a:buClr>
                <a:srgbClr val="800000"/>
              </a:buClr>
              <a:buSzPct val="80000"/>
              <a:buFont typeface="+mj-lt"/>
              <a:buAutoNum type="arabicPeriod"/>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Master budget</a:t>
            </a:r>
          </a:p>
        </p:txBody>
      </p:sp>
      <p:sp>
        <p:nvSpPr>
          <p:cNvPr id="5" name="Slide Number Placeholder 4">
            <a:extLst>
              <a:ext uri="{FF2B5EF4-FFF2-40B4-BE49-F238E27FC236}">
                <a16:creationId xmlns:a16="http://schemas.microsoft.com/office/drawing/2014/main" id="{1F3A8D83-A52B-4813-BA99-016F0A1AA6EB}"/>
              </a:ext>
            </a:extLst>
          </p:cNvPr>
          <p:cNvSpPr>
            <a:spLocks noGrp="1"/>
          </p:cNvSpPr>
          <p:nvPr>
            <p:ph type="sldNum" sz="quarter" idx="12"/>
          </p:nvPr>
        </p:nvSpPr>
        <p:spPr/>
        <p:txBody>
          <a:bodyPr/>
          <a:lstStyle/>
          <a:p>
            <a:fld id="{E8DEBC2E-7FE7-4C4F-A22B-A7EAACC0A412}" type="slidenum">
              <a:rPr lang="en-US" smtClean="0"/>
              <a:t>3</a:t>
            </a:fld>
            <a:endParaRPr lang="en-US" dirty="0"/>
          </a:p>
        </p:txBody>
      </p:sp>
    </p:spTree>
    <p:extLst>
      <p:ext uri="{BB962C8B-B14F-4D97-AF65-F5344CB8AC3E}">
        <p14:creationId xmlns:p14="http://schemas.microsoft.com/office/powerpoint/2010/main" val="1246481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sz="half" idx="1"/>
          </p:nvPr>
        </p:nvSpPr>
        <p:spPr bwMode="auto">
          <a:xfrm>
            <a:off x="533400" y="1295400"/>
            <a:ext cx="7924800" cy="2514600"/>
          </a:xfrm>
          <a:solidFill>
            <a:schemeClr val="bg1"/>
          </a:solidFill>
          <a:ln w="12700">
            <a:solidFill>
              <a:schemeClr val="bg1"/>
            </a:solidFill>
            <a:miter lim="800000"/>
            <a:headEnd/>
            <a:tailEnd/>
          </a:ln>
        </p:spPr>
        <p:txBody>
          <a:bodyPr vert="horz" wrap="square" lIns="90488" tIns="44450" rIns="90488" bIns="44450" numCol="1" anchor="t" anchorCtr="0" compatLnSpc="1">
            <a:prstTxWarp prst="textNoShape">
              <a:avLst/>
            </a:prstTxWarp>
          </a:bodyPr>
          <a:lstStyle/>
          <a:p>
            <a:pPr marL="685800" lvl="1" indent="-457200">
              <a:lnSpc>
                <a:spcPct val="115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Shows </a:t>
            </a:r>
            <a:r>
              <a:rPr lang="en-US" altLang="en-US" sz="2200" dirty="0">
                <a:solidFill>
                  <a:schemeClr val="tx1"/>
                </a:solidFill>
                <a:effectLst/>
                <a:latin typeface="Liberation Sans" panose="020B0604020202020204" pitchFamily="34" charset="0"/>
              </a:rPr>
              <a:t>units that must be produced</a:t>
            </a:r>
            <a:r>
              <a:rPr lang="en-US" altLang="en-US" sz="2200" b="0" dirty="0">
                <a:solidFill>
                  <a:schemeClr val="tx1"/>
                </a:solidFill>
                <a:effectLst/>
                <a:latin typeface="Liberation Sans" panose="020B0604020202020204" pitchFamily="34" charset="0"/>
              </a:rPr>
              <a:t> to meet anticipated sales.</a:t>
            </a:r>
          </a:p>
          <a:p>
            <a:pPr marL="685800" lvl="1" indent="-457200">
              <a:lnSpc>
                <a:spcPct val="115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Derived from sales budget plus the desired change in ending finished goods inventory.</a:t>
            </a:r>
          </a:p>
          <a:p>
            <a:pPr marL="685800" lvl="1" indent="-457200">
              <a:lnSpc>
                <a:spcPct val="115000"/>
              </a:lnSpc>
              <a:spcBef>
                <a:spcPct val="6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Essential to have a realistic estimate of ending inventory. </a:t>
            </a:r>
            <a:endParaRPr lang="en-US" altLang="en-US" sz="2200" b="0" i="1" dirty="0">
              <a:solidFill>
                <a:schemeClr val="tx1"/>
              </a:solidFill>
              <a:effectLst/>
              <a:latin typeface="Liberation Sans" panose="020B0604020202020204" pitchFamily="34" charset="0"/>
            </a:endParaRPr>
          </a:p>
        </p:txBody>
      </p:sp>
      <p:pic>
        <p:nvPicPr>
          <p:cNvPr id="28678" name="Picture 17"/>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4038600"/>
            <a:ext cx="8534400" cy="951144"/>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8680"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Production Budget</a:t>
            </a:r>
          </a:p>
        </p:txBody>
      </p:sp>
      <p:sp>
        <p:nvSpPr>
          <p:cNvPr id="5" name="Slide Number Placeholder 4">
            <a:extLst>
              <a:ext uri="{FF2B5EF4-FFF2-40B4-BE49-F238E27FC236}">
                <a16:creationId xmlns:a16="http://schemas.microsoft.com/office/drawing/2014/main" id="{FB470427-4D58-41C7-8B5A-35264833C38F}"/>
              </a:ext>
            </a:extLst>
          </p:cNvPr>
          <p:cNvSpPr>
            <a:spLocks noGrp="1"/>
          </p:cNvSpPr>
          <p:nvPr>
            <p:ph type="sldNum" sz="quarter" idx="12"/>
          </p:nvPr>
        </p:nvSpPr>
        <p:spPr/>
        <p:txBody>
          <a:bodyPr/>
          <a:lstStyle/>
          <a:p>
            <a:fld id="{E8DEBC2E-7FE7-4C4F-A22B-A7EAACC0A412}" type="slidenum">
              <a:rPr lang="en-US" smtClean="0"/>
              <a:t>30</a:t>
            </a:fld>
            <a:endParaRPr lang="en-US" dirty="0"/>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16089"/>
            <a:ext cx="8534400" cy="375261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0722" name="Rectangle 3"/>
          <p:cNvSpPr>
            <a:spLocks noGrp="1" noChangeArrowheads="1"/>
          </p:cNvSpPr>
          <p:nvPr>
            <p:ph type="body" sz="half" idx="1"/>
          </p:nvPr>
        </p:nvSpPr>
        <p:spPr bwMode="auto">
          <a:xfrm>
            <a:off x="533400" y="1295400"/>
            <a:ext cx="8077200" cy="990600"/>
          </a:xfrm>
          <a:solidFill>
            <a:schemeClr val="bg1"/>
          </a:solidFill>
          <a:ln w="12700" algn="ctr">
            <a:solidFill>
              <a:schemeClr val="bg1"/>
            </a:solidFill>
            <a:miter lim="800000"/>
            <a:headEnd/>
            <a:tailEnd/>
          </a:ln>
        </p:spPr>
        <p:txBody>
          <a:bodyPr vert="horz" wrap="square" lIns="90488" tIns="44450" rIns="90488" bIns="44450" numCol="1" anchor="t" anchorCtr="0" compatLnSpc="1">
            <a:prstTxWarp prst="textNoShape">
              <a:avLst/>
            </a:prstTxWarp>
          </a:bodyPr>
          <a:lstStyle/>
          <a:p>
            <a:pPr marL="0" indent="0">
              <a:lnSpc>
                <a:spcPct val="120000"/>
              </a:lnSpc>
              <a:spcBef>
                <a:spcPct val="40000"/>
              </a:spcBef>
              <a:buClrTx/>
              <a:buSzPct val="80000"/>
              <a:buFontTx/>
              <a:buNone/>
            </a:pPr>
            <a:r>
              <a:rPr lang="en-US" altLang="en-US" sz="2100" b="0" dirty="0">
                <a:effectLst/>
                <a:latin typeface="Liberation Sans" panose="020B0604020202020204" pitchFamily="34" charset="0"/>
              </a:rPr>
              <a:t>Hayes Co. believes it can meet future sales needs with </a:t>
            </a:r>
            <a:r>
              <a:rPr lang="en-US" altLang="en-US" sz="2100" dirty="0">
                <a:effectLst/>
                <a:latin typeface="Liberation Sans" panose="020B0604020202020204" pitchFamily="34" charset="0"/>
              </a:rPr>
              <a:t>an ending inventory</a:t>
            </a:r>
            <a:r>
              <a:rPr lang="en-US" altLang="en-US" sz="2100" b="0" dirty="0">
                <a:effectLst/>
                <a:latin typeface="Liberation Sans" panose="020B0604020202020204" pitchFamily="34" charset="0"/>
              </a:rPr>
              <a:t> of 20% of next quarter’s budgeted sales volume. </a:t>
            </a:r>
          </a:p>
        </p:txBody>
      </p:sp>
      <p:sp>
        <p:nvSpPr>
          <p:cNvPr id="30726"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Production Budget</a:t>
            </a:r>
          </a:p>
        </p:txBody>
      </p:sp>
      <p:cxnSp>
        <p:nvCxnSpPr>
          <p:cNvPr id="4" name="Straight Arrow Connector 3"/>
          <p:cNvCxnSpPr/>
          <p:nvPr/>
        </p:nvCxnSpPr>
        <p:spPr bwMode="auto">
          <a:xfrm>
            <a:off x="5029200" y="4192396"/>
            <a:ext cx="457200" cy="379604"/>
          </a:xfrm>
          <a:prstGeom prst="straightConnector1">
            <a:avLst/>
          </a:prstGeom>
          <a:solidFill>
            <a:schemeClr val="accent1"/>
          </a:solidFill>
          <a:ln w="254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a:off x="5943600" y="4206044"/>
            <a:ext cx="457200" cy="379604"/>
          </a:xfrm>
          <a:prstGeom prst="straightConnector1">
            <a:avLst/>
          </a:prstGeom>
          <a:solidFill>
            <a:schemeClr val="accent1"/>
          </a:solidFill>
          <a:ln w="254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a:off x="6858000" y="4192396"/>
            <a:ext cx="457200" cy="379604"/>
          </a:xfrm>
          <a:prstGeom prst="straightConnector1">
            <a:avLst/>
          </a:prstGeom>
          <a:solidFill>
            <a:schemeClr val="accent1"/>
          </a:solidFill>
          <a:ln w="254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bwMode="auto">
          <a:xfrm>
            <a:off x="685800" y="3784979"/>
            <a:ext cx="1752600" cy="182880"/>
          </a:xfrm>
          <a:prstGeom prst="rect">
            <a:avLst/>
          </a:prstGeom>
          <a:solidFill>
            <a:schemeClr val="bg1">
              <a:lumMod val="95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6" name="Slide Number Placeholder 5">
            <a:extLst>
              <a:ext uri="{FF2B5EF4-FFF2-40B4-BE49-F238E27FC236}">
                <a16:creationId xmlns:a16="http://schemas.microsoft.com/office/drawing/2014/main" id="{5793732D-5FBA-438E-BFBF-E84D2FAAA84D}"/>
              </a:ext>
            </a:extLst>
          </p:cNvPr>
          <p:cNvSpPr>
            <a:spLocks noGrp="1"/>
          </p:cNvSpPr>
          <p:nvPr>
            <p:ph type="sldNum" sz="quarter" idx="12"/>
          </p:nvPr>
        </p:nvSpPr>
        <p:spPr/>
        <p:txBody>
          <a:bodyPr/>
          <a:lstStyle/>
          <a:p>
            <a:fld id="{E8DEBC2E-7FE7-4C4F-A22B-A7EAACC0A412}" type="slidenum">
              <a:rPr lang="en-US" smtClean="0"/>
              <a:t>31</a:t>
            </a:fld>
            <a:endParaRPr lang="en-US" dirty="0"/>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sz="half" idx="1"/>
          </p:nvPr>
        </p:nvSpPr>
        <p:spPr bwMode="auto">
          <a:xfrm>
            <a:off x="533400" y="1295400"/>
            <a:ext cx="8229600" cy="1447800"/>
          </a:xfrm>
          <a:solidFill>
            <a:schemeClr val="bg1"/>
          </a:solidFill>
          <a:ln w="12700" algn="ctr">
            <a:solidFill>
              <a:schemeClr val="bg1"/>
            </a:solidFill>
            <a:miter lim="800000"/>
            <a:headEnd/>
            <a:tailEnd/>
          </a:ln>
        </p:spPr>
        <p:txBody>
          <a:bodyPr vert="horz" wrap="square" lIns="90488" tIns="44450" rIns="90488" bIns="44450" numCol="1" anchor="t" anchorCtr="0" compatLnSpc="1">
            <a:prstTxWarp prst="textNoShape">
              <a:avLst/>
            </a:prstTxWarp>
          </a:bodyPr>
          <a:lstStyle/>
          <a:p>
            <a:pPr marL="685800" lvl="1" indent="-457200">
              <a:lnSpc>
                <a:spcPct val="115000"/>
              </a:lnSpc>
              <a:spcBef>
                <a:spcPct val="60000"/>
              </a:spcBef>
              <a:buClr>
                <a:srgbClr val="800000"/>
              </a:buClr>
              <a:buSzPct val="80000"/>
              <a:buFont typeface="Wingdings" pitchFamily="2" charset="2"/>
              <a:buChar char="u"/>
            </a:pPr>
            <a:r>
              <a:rPr lang="en-US" altLang="en-US" sz="2100" b="0" dirty="0">
                <a:effectLst/>
                <a:latin typeface="Liberation Sans" panose="020B0604020202020204" pitchFamily="34" charset="0"/>
              </a:rPr>
              <a:t>Shows both the quantity and cost of direct materials to be purchased.</a:t>
            </a:r>
          </a:p>
          <a:p>
            <a:pPr marL="685800" lvl="1" indent="-457200">
              <a:lnSpc>
                <a:spcPct val="115000"/>
              </a:lnSpc>
              <a:spcBef>
                <a:spcPct val="60000"/>
              </a:spcBef>
              <a:buClr>
                <a:srgbClr val="800000"/>
              </a:buClr>
              <a:buSzPct val="80000"/>
              <a:buFont typeface="Wingdings" pitchFamily="2" charset="2"/>
              <a:buChar char="u"/>
            </a:pPr>
            <a:r>
              <a:rPr lang="en-US" altLang="en-US" sz="2100" b="0" dirty="0">
                <a:effectLst/>
                <a:latin typeface="Liberation Sans" panose="020B0604020202020204" pitchFamily="34" charset="0"/>
              </a:rPr>
              <a:t>Formula for direct materials quantities:</a:t>
            </a:r>
          </a:p>
        </p:txBody>
      </p:sp>
      <p:sp>
        <p:nvSpPr>
          <p:cNvPr id="32771" name="Rectangle 4"/>
          <p:cNvSpPr>
            <a:spLocks noChangeArrowheads="1"/>
          </p:cNvSpPr>
          <p:nvPr/>
        </p:nvSpPr>
        <p:spPr bwMode="auto">
          <a:xfrm>
            <a:off x="7259432" y="3124200"/>
            <a:ext cx="132279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200" b="1" dirty="0">
                <a:latin typeface="Liberation Sans" panose="020B0604020202020204" pitchFamily="34" charset="0"/>
              </a:rPr>
              <a:t>Illustration 23-6</a:t>
            </a:r>
          </a:p>
        </p:txBody>
      </p:sp>
      <p:sp>
        <p:nvSpPr>
          <p:cNvPr id="32774" name="Rectangle 8"/>
          <p:cNvSpPr>
            <a:spLocks noChangeArrowheads="1"/>
          </p:cNvSpPr>
          <p:nvPr/>
        </p:nvSpPr>
        <p:spPr bwMode="auto">
          <a:xfrm>
            <a:off x="533399" y="4419600"/>
            <a:ext cx="8048625" cy="1752600"/>
          </a:xfrm>
          <a:prstGeom prst="rect">
            <a:avLst/>
          </a:prstGeom>
          <a:solidFill>
            <a:schemeClr val="bg1"/>
          </a:solidFill>
          <a:ln w="12700" algn="ctr">
            <a:solidFill>
              <a:schemeClr val="bg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itchFamily="18" charset="0"/>
              </a:defRPr>
            </a:lvl1pPr>
            <a:lvl2pPr marL="685800" indent="-45720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lnSpc>
                <a:spcPct val="115000"/>
              </a:lnSpc>
              <a:spcBef>
                <a:spcPct val="40000"/>
              </a:spcBef>
              <a:buClr>
                <a:srgbClr val="800000"/>
              </a:buClr>
              <a:buSzPct val="80000"/>
              <a:buFont typeface="Wingdings" pitchFamily="2" charset="2"/>
              <a:buChar char="u"/>
            </a:pPr>
            <a:r>
              <a:rPr lang="en-US" altLang="en-US" sz="2100" b="1" dirty="0">
                <a:solidFill>
                  <a:schemeClr val="bg2"/>
                </a:solidFill>
                <a:latin typeface="Liberation Sans" panose="020B0604020202020204" pitchFamily="34" charset="0"/>
              </a:rPr>
              <a:t>Budgeted cost </a:t>
            </a:r>
            <a:r>
              <a:rPr lang="en-US" altLang="en-US" sz="2100" dirty="0">
                <a:solidFill>
                  <a:schemeClr val="bg2"/>
                </a:solidFill>
                <a:latin typeface="Liberation Sans" panose="020B0604020202020204" pitchFamily="34" charset="0"/>
              </a:rPr>
              <a:t>of direct materials to be purchased = required units of direct materials x anticipated cost per unit.</a:t>
            </a:r>
          </a:p>
          <a:p>
            <a:pPr lvl="1">
              <a:lnSpc>
                <a:spcPct val="115000"/>
              </a:lnSpc>
              <a:spcBef>
                <a:spcPct val="40000"/>
              </a:spcBef>
              <a:buClr>
                <a:srgbClr val="800000"/>
              </a:buClr>
              <a:buSzPct val="80000"/>
              <a:buFont typeface="Wingdings" pitchFamily="2" charset="2"/>
              <a:buChar char="u"/>
            </a:pPr>
            <a:r>
              <a:rPr lang="en-US" altLang="en-US" sz="2100" dirty="0">
                <a:solidFill>
                  <a:schemeClr val="bg2"/>
                </a:solidFill>
                <a:latin typeface="Liberation Sans" panose="020B0604020202020204" pitchFamily="34" charset="0"/>
              </a:rPr>
              <a:t>Inadequate inventories could result in temporary shutdowns of production.</a:t>
            </a:r>
          </a:p>
        </p:txBody>
      </p:sp>
      <p:pic>
        <p:nvPicPr>
          <p:cNvPr id="32775" name="Picture 14"/>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2936875"/>
            <a:ext cx="8534400" cy="1177925"/>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6"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2777" name="Rectangle 12"/>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Direct Materials Budget</a:t>
            </a:r>
          </a:p>
        </p:txBody>
      </p:sp>
      <p:sp>
        <p:nvSpPr>
          <p:cNvPr id="5" name="Slide Number Placeholder 4">
            <a:extLst>
              <a:ext uri="{FF2B5EF4-FFF2-40B4-BE49-F238E27FC236}">
                <a16:creationId xmlns:a16="http://schemas.microsoft.com/office/drawing/2014/main" id="{8F85983B-A38C-4909-A712-27A92BBF805F}"/>
              </a:ext>
            </a:extLst>
          </p:cNvPr>
          <p:cNvSpPr>
            <a:spLocks noGrp="1"/>
          </p:cNvSpPr>
          <p:nvPr>
            <p:ph type="sldNum" sz="quarter" idx="12"/>
          </p:nvPr>
        </p:nvSpPr>
        <p:spPr/>
        <p:txBody>
          <a:bodyPr/>
          <a:lstStyle/>
          <a:p>
            <a:fld id="{E8DEBC2E-7FE7-4C4F-A22B-A7EAACC0A412}" type="slidenum">
              <a:rPr lang="en-US" smtClean="0"/>
              <a:t>32</a:t>
            </a:fld>
            <a:endParaRPr lang="en-US" dirty="0"/>
          </a:p>
        </p:txBody>
      </p:sp>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sz="half" idx="1"/>
          </p:nvPr>
        </p:nvSpPr>
        <p:spPr bwMode="auto">
          <a:xfrm>
            <a:off x="533400" y="1828800"/>
            <a:ext cx="8077200" cy="4038600"/>
          </a:xfr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0488" tIns="44450" rIns="90488" bIns="44450" numCol="1" anchor="t" anchorCtr="0" compatLnSpc="1">
            <a:prstTxWarp prst="textNoShape">
              <a:avLst/>
            </a:prstTxWarp>
            <a:normAutofit/>
          </a:bodyPr>
          <a:lstStyle/>
          <a:p>
            <a:pPr marL="0" lvl="1" indent="0">
              <a:lnSpc>
                <a:spcPct val="120000"/>
              </a:lnSpc>
              <a:spcBef>
                <a:spcPts val="1200"/>
              </a:spcBef>
              <a:buClr>
                <a:srgbClr val="800000"/>
              </a:buClr>
              <a:buSzPct val="80000"/>
              <a:buFont typeface="Wingdings" pitchFamily="2" charset="2"/>
              <a:buNone/>
            </a:pPr>
            <a:r>
              <a:rPr lang="en-US" altLang="en-US" sz="2300" b="0" dirty="0">
                <a:solidFill>
                  <a:schemeClr val="tx1"/>
                </a:solidFill>
                <a:effectLst/>
                <a:latin typeface="Liberation Sans" panose="020B0604020202020204" pitchFamily="34" charset="0"/>
              </a:rPr>
              <a:t>Because of its close proximity to suppliers, </a:t>
            </a:r>
          </a:p>
          <a:p>
            <a:pPr marL="682625" lvl="2" indent="-450850">
              <a:lnSpc>
                <a:spcPct val="120000"/>
              </a:lnSpc>
              <a:spcBef>
                <a:spcPts val="12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Hayes Company maintains an ending inventory of raw materials equal to 10% of the next quarter’s production requirements.</a:t>
            </a:r>
          </a:p>
          <a:p>
            <a:pPr marL="682625" lvl="2" indent="-450850">
              <a:lnSpc>
                <a:spcPct val="120000"/>
              </a:lnSpc>
              <a:spcBef>
                <a:spcPts val="12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The manufacture of each product requires 2 pounds of raw materials, and the expected cost per pound is $4.</a:t>
            </a:r>
          </a:p>
          <a:p>
            <a:pPr marL="682625" lvl="2" indent="-450850">
              <a:lnSpc>
                <a:spcPct val="120000"/>
              </a:lnSpc>
              <a:spcBef>
                <a:spcPts val="12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Assume that the desired ending direct materials amount is 1,020 pounds for the fourth quarter of 2017.</a:t>
            </a:r>
          </a:p>
        </p:txBody>
      </p:sp>
      <p:sp>
        <p:nvSpPr>
          <p:cNvPr id="33796" name="Text Box 11"/>
          <p:cNvSpPr txBox="1">
            <a:spLocks noChangeArrowheads="1"/>
          </p:cNvSpPr>
          <p:nvPr/>
        </p:nvSpPr>
        <p:spPr bwMode="auto">
          <a:xfrm>
            <a:off x="533400" y="1295400"/>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300" b="1" dirty="0">
                <a:latin typeface="Liberation Sans" panose="020B0604020202020204" pitchFamily="34" charset="0"/>
              </a:rPr>
              <a:t>Illustration – Hayes Company</a:t>
            </a:r>
          </a:p>
        </p:txBody>
      </p:sp>
      <p:sp>
        <p:nvSpPr>
          <p:cNvPr id="33797"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Rectangle 12"/>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Direct Materials Budget</a:t>
            </a:r>
          </a:p>
        </p:txBody>
      </p:sp>
      <p:sp>
        <p:nvSpPr>
          <p:cNvPr id="5" name="Slide Number Placeholder 4">
            <a:extLst>
              <a:ext uri="{FF2B5EF4-FFF2-40B4-BE49-F238E27FC236}">
                <a16:creationId xmlns:a16="http://schemas.microsoft.com/office/drawing/2014/main" id="{86A68789-4E68-443C-B4F0-555C8E767284}"/>
              </a:ext>
            </a:extLst>
          </p:cNvPr>
          <p:cNvSpPr>
            <a:spLocks noGrp="1"/>
          </p:cNvSpPr>
          <p:nvPr>
            <p:ph type="sldNum" sz="quarter" idx="12"/>
          </p:nvPr>
        </p:nvSpPr>
        <p:spPr/>
        <p:txBody>
          <a:bodyPr/>
          <a:lstStyle/>
          <a:p>
            <a:fld id="{E8DEBC2E-7FE7-4C4F-A22B-A7EAACC0A412}" type="slidenum">
              <a:rPr lang="en-US" smtClean="0"/>
              <a:t>33</a:t>
            </a:fld>
            <a:endParaRPr lang="en-US" dirty="0"/>
          </a:p>
        </p:txBody>
      </p:sp>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8" name="Rectangle 12"/>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Direct Materials Budget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8534172" cy="45119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Straight Arrow Connector 5"/>
          <p:cNvCxnSpPr/>
          <p:nvPr/>
        </p:nvCxnSpPr>
        <p:spPr bwMode="auto">
          <a:xfrm>
            <a:off x="5257800" y="3786763"/>
            <a:ext cx="457200" cy="379604"/>
          </a:xfrm>
          <a:prstGeom prst="straightConnector1">
            <a:avLst/>
          </a:prstGeom>
          <a:solidFill>
            <a:schemeClr val="accent1"/>
          </a:solidFill>
          <a:ln w="254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a:off x="6096000" y="3760734"/>
            <a:ext cx="457200" cy="379604"/>
          </a:xfrm>
          <a:prstGeom prst="straightConnector1">
            <a:avLst/>
          </a:prstGeom>
          <a:solidFill>
            <a:schemeClr val="accent1"/>
          </a:solidFill>
          <a:ln w="254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p:nvPr/>
        </p:nvCxnSpPr>
        <p:spPr bwMode="auto">
          <a:xfrm>
            <a:off x="7010400" y="3760734"/>
            <a:ext cx="457200" cy="379604"/>
          </a:xfrm>
          <a:prstGeom prst="straightConnector1">
            <a:avLst/>
          </a:prstGeom>
          <a:solidFill>
            <a:schemeClr val="accent1"/>
          </a:solidFill>
          <a:ln w="254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9"/>
          <p:cNvSpPr/>
          <p:nvPr/>
        </p:nvSpPr>
        <p:spPr bwMode="auto">
          <a:xfrm>
            <a:off x="2362200" y="2856931"/>
            <a:ext cx="1752600" cy="182880"/>
          </a:xfrm>
          <a:prstGeom prst="rect">
            <a:avLst/>
          </a:prstGeom>
          <a:solidFill>
            <a:schemeClr val="bg1">
              <a:lumMod val="95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5" name="Slide Number Placeholder 4">
            <a:extLst>
              <a:ext uri="{FF2B5EF4-FFF2-40B4-BE49-F238E27FC236}">
                <a16:creationId xmlns:a16="http://schemas.microsoft.com/office/drawing/2014/main" id="{D7E4AA75-22CD-48BA-BE75-76B91E468FBA}"/>
              </a:ext>
            </a:extLst>
          </p:cNvPr>
          <p:cNvSpPr>
            <a:spLocks noGrp="1"/>
          </p:cNvSpPr>
          <p:nvPr>
            <p:ph type="sldNum" sz="quarter" idx="12"/>
          </p:nvPr>
        </p:nvSpPr>
        <p:spPr/>
        <p:txBody>
          <a:bodyPr/>
          <a:lstStyle/>
          <a:p>
            <a:fld id="{E8DEBC2E-7FE7-4C4F-A22B-A7EAACC0A412}" type="slidenum">
              <a:rPr lang="en-US" smtClean="0"/>
              <a:t>34</a:t>
            </a:fld>
            <a:endParaRPr lang="en-US" dirty="0"/>
          </a:p>
        </p:txBody>
      </p:sp>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3EACC654-B4AF-4325-9263-35786E06767E}"/>
              </a:ext>
            </a:extLst>
          </p:cNvPr>
          <p:cNvSpPr txBox="1">
            <a:spLocks/>
          </p:cNvSpPr>
          <p:nvPr/>
        </p:nvSpPr>
        <p:spPr>
          <a:xfrm>
            <a:off x="761999" y="3886200"/>
            <a:ext cx="7732713" cy="520700"/>
          </a:xfrm>
          <a:prstGeom prst="rect">
            <a:avLst/>
          </a:prstGeom>
        </p:spPr>
        <p:txBody>
          <a:bodyPr anchor="b"/>
          <a:lstStyle>
            <a:lvl1pPr marL="0" indent="0" algn="l" defTabSz="914400" rtl="0" eaLnBrk="1" latinLnBrk="0" hangingPunct="1">
              <a:lnSpc>
                <a:spcPct val="90000"/>
              </a:lnSpc>
              <a:spcBef>
                <a:spcPts val="1000"/>
              </a:spcBef>
              <a:buFont typeface="Arial"/>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9pPr>
          </a:lstStyle>
          <a:p>
            <a:pPr fontAlgn="auto">
              <a:spcBef>
                <a:spcPct val="0"/>
              </a:spcBef>
              <a:spcAft>
                <a:spcPts val="0"/>
              </a:spcAft>
            </a:pPr>
            <a:r>
              <a:rPr lang="en-US" sz="1800" b="1">
                <a:latin typeface="Liberation Sans" panose="020B0604020202020204" pitchFamily="34" charset="0"/>
              </a:rPr>
              <a:t>Learning Objective 22-3</a:t>
            </a:r>
            <a:endParaRPr lang="en-US" sz="1800" b="1" dirty="0">
              <a:latin typeface="Liberation Sans" panose="020B0604020202020204" pitchFamily="34" charset="0"/>
            </a:endParaRPr>
          </a:p>
        </p:txBody>
      </p:sp>
      <p:sp>
        <p:nvSpPr>
          <p:cNvPr id="10" name="Rectangle 5">
            <a:extLst>
              <a:ext uri="{FF2B5EF4-FFF2-40B4-BE49-F238E27FC236}">
                <a16:creationId xmlns:a16="http://schemas.microsoft.com/office/drawing/2014/main" id="{45414EF5-C7F1-4A51-8084-5B53BC1F3ED8}"/>
              </a:ext>
            </a:extLst>
          </p:cNvPr>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eaLnBrk="1" fontAlgn="auto" hangingPunct="1">
              <a:spcBef>
                <a:spcPts val="0"/>
              </a:spcBef>
              <a:spcAft>
                <a:spcPts val="0"/>
              </a:spcAft>
            </a:pPr>
            <a:r>
              <a:rPr lang="en-US" sz="3200" b="1" dirty="0">
                <a:solidFill>
                  <a:srgbClr val="FFFFFF"/>
                </a:solidFill>
                <a:latin typeface="Liberation Sans" panose="020B0604020202020204" pitchFamily="34" charset="0"/>
              </a:rPr>
              <a:t>Direct Labor, Manufacturing Overhead, and S&amp;A Expense Budgets</a:t>
            </a:r>
          </a:p>
        </p:txBody>
      </p:sp>
      <p:sp>
        <p:nvSpPr>
          <p:cNvPr id="13" name="Slide Number Placeholder 12">
            <a:extLst>
              <a:ext uri="{FF2B5EF4-FFF2-40B4-BE49-F238E27FC236}">
                <a16:creationId xmlns:a16="http://schemas.microsoft.com/office/drawing/2014/main" id="{2FD9199A-AF02-4982-8C7A-BC8D84E85C81}"/>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35</a:t>
            </a:fld>
            <a:endParaRPr lang="en-US" dirty="0">
              <a:solidFill>
                <a:srgbClr val="000000">
                  <a:tint val="75000"/>
                </a:srgbClr>
              </a:solidFill>
            </a:endParaRPr>
          </a:p>
        </p:txBody>
      </p:sp>
    </p:spTree>
    <p:extLst>
      <p:ext uri="{BB962C8B-B14F-4D97-AF65-F5344CB8AC3E}">
        <p14:creationId xmlns:p14="http://schemas.microsoft.com/office/powerpoint/2010/main" val="3008007611"/>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r>
              <a:rPr lang="en-US" sz="3200" b="1" dirty="0">
                <a:solidFill>
                  <a:srgbClr val="FFFFFF"/>
                </a:solidFill>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Direct labor budget</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Manufacturing overhead budget</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Selling &amp; administrative expense budget</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Budgeted income statement</a:t>
            </a:r>
            <a:endParaRPr lang="en-US" altLang="en-US" sz="1800" b="0" dirty="0">
              <a:solidFill>
                <a:srgbClr val="000000"/>
              </a:solidFill>
              <a:latin typeface="Liberation Sans" panose="020B0604020202020204" pitchFamily="34" charset="0"/>
            </a:endParaRPr>
          </a:p>
        </p:txBody>
      </p:sp>
      <p:sp>
        <p:nvSpPr>
          <p:cNvPr id="6" name="Slide Number Placeholder 5">
            <a:extLst>
              <a:ext uri="{FF2B5EF4-FFF2-40B4-BE49-F238E27FC236}">
                <a16:creationId xmlns:a16="http://schemas.microsoft.com/office/drawing/2014/main" id="{2FA61125-85D2-4FD2-815B-BA54973B779E}"/>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36</a:t>
            </a:fld>
            <a:endParaRPr lang="en-US" dirty="0">
              <a:solidFill>
                <a:srgbClr val="000000">
                  <a:tint val="75000"/>
                </a:srgbClr>
              </a:solidFill>
            </a:endParaRPr>
          </a:p>
        </p:txBody>
      </p:sp>
    </p:spTree>
    <p:extLst>
      <p:ext uri="{BB962C8B-B14F-4D97-AF65-F5344CB8AC3E}">
        <p14:creationId xmlns:p14="http://schemas.microsoft.com/office/powerpoint/2010/main" val="2880666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600200" y="276367"/>
            <a:ext cx="6159439"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12" name="Rectangle 11"/>
          <p:cNvSpPr/>
          <p:nvPr/>
        </p:nvSpPr>
        <p:spPr bwMode="auto">
          <a:xfrm>
            <a:off x="3540457" y="2292822"/>
            <a:ext cx="1524000" cy="822960"/>
          </a:xfrm>
          <a:prstGeom prst="rect">
            <a:avLst/>
          </a:prstGeom>
          <a:noFill/>
          <a:ln w="38100" cap="sq" cmpd="sng" algn="ctr">
            <a:solidFill>
              <a:srgbClr val="FF0000"/>
            </a:solidFill>
            <a:prstDash val="solid"/>
            <a:round/>
            <a:headEnd type="none" w="sm" len="sm"/>
            <a:tailEnd type="none" w="sm" len="sm"/>
          </a:ln>
          <a:effectLst>
            <a:glow rad="228600">
              <a:srgbClr val="FF0000">
                <a:alpha val="40000"/>
              </a:srgbClr>
            </a:glo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3" name="Rectangle 12"/>
          <p:cNvSpPr/>
          <p:nvPr/>
        </p:nvSpPr>
        <p:spPr bwMode="auto">
          <a:xfrm>
            <a:off x="3559791" y="4419599"/>
            <a:ext cx="1447800" cy="746759"/>
          </a:xfrm>
          <a:prstGeom prst="rect">
            <a:avLst/>
          </a:prstGeom>
          <a:noFill/>
          <a:ln w="38100" cap="sq" cmpd="sng" algn="ctr">
            <a:solidFill>
              <a:srgbClr val="FF0000"/>
            </a:solidFill>
            <a:prstDash val="solid"/>
            <a:round/>
            <a:headEnd type="none" w="sm" len="sm"/>
            <a:tailEnd type="none" w="sm" len="sm"/>
          </a:ln>
          <a:effectLst>
            <a:glow rad="228600">
              <a:srgbClr val="FF0000">
                <a:alpha val="40000"/>
              </a:srgbClr>
            </a:glo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7" name="Rectangle 6"/>
          <p:cNvSpPr/>
          <p:nvPr/>
        </p:nvSpPr>
        <p:spPr bwMode="auto">
          <a:xfrm>
            <a:off x="5181600" y="2292822"/>
            <a:ext cx="1524000" cy="822960"/>
          </a:xfrm>
          <a:prstGeom prst="rect">
            <a:avLst/>
          </a:prstGeom>
          <a:noFill/>
          <a:ln w="38100" cap="sq" cmpd="sng" algn="ctr">
            <a:solidFill>
              <a:srgbClr val="FF0000"/>
            </a:solidFill>
            <a:prstDash val="solid"/>
            <a:round/>
            <a:headEnd type="none" w="sm" len="sm"/>
            <a:tailEnd type="none" w="sm" len="sm"/>
          </a:ln>
          <a:effectLst>
            <a:glow rad="228600">
              <a:srgbClr val="FF0000">
                <a:alpha val="40000"/>
              </a:srgbClr>
            </a:glo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8" name="Rectangle 7"/>
          <p:cNvSpPr/>
          <p:nvPr/>
        </p:nvSpPr>
        <p:spPr bwMode="auto">
          <a:xfrm>
            <a:off x="3540457" y="3428999"/>
            <a:ext cx="1447800" cy="718327"/>
          </a:xfrm>
          <a:prstGeom prst="rect">
            <a:avLst/>
          </a:prstGeom>
          <a:noFill/>
          <a:ln w="38100" cap="sq" cmpd="sng" algn="ctr">
            <a:solidFill>
              <a:srgbClr val="FF0000"/>
            </a:solidFill>
            <a:prstDash val="solid"/>
            <a:round/>
            <a:headEnd type="none" w="sm" len="sm"/>
            <a:tailEnd type="none" w="sm" len="sm"/>
          </a:ln>
          <a:effectLst>
            <a:glow rad="228600">
              <a:srgbClr val="FF0000">
                <a:alpha val="40000"/>
              </a:srgbClr>
            </a:glo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5" name="Slide Number Placeholder 4">
            <a:extLst>
              <a:ext uri="{FF2B5EF4-FFF2-40B4-BE49-F238E27FC236}">
                <a16:creationId xmlns:a16="http://schemas.microsoft.com/office/drawing/2014/main" id="{F15972F5-BB33-40EF-8113-4E5E55AB4ABF}"/>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37</a:t>
            </a:fld>
            <a:endParaRPr lang="en-US" dirty="0">
              <a:solidFill>
                <a:srgbClr val="000000">
                  <a:tint val="75000"/>
                </a:srgbClr>
              </a:solidFill>
            </a:endParaRPr>
          </a:p>
        </p:txBody>
      </p:sp>
    </p:spTree>
    <p:extLst>
      <p:ext uri="{BB962C8B-B14F-4D97-AF65-F5344CB8AC3E}">
        <p14:creationId xmlns:p14="http://schemas.microsoft.com/office/powerpoint/2010/main" val="7876499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1990" name="Rectangle 10"/>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Direct Labor Budget</a:t>
            </a:r>
          </a:p>
        </p:txBody>
      </p:sp>
      <p:sp>
        <p:nvSpPr>
          <p:cNvPr id="7" name="Rectangle 3"/>
          <p:cNvSpPr>
            <a:spLocks noGrp="1" noChangeArrowheads="1"/>
          </p:cNvSpPr>
          <p:nvPr>
            <p:ph type="body" sz="half" idx="1"/>
          </p:nvPr>
        </p:nvSpPr>
        <p:spPr bwMode="auto">
          <a:xfrm>
            <a:off x="533400" y="1447800"/>
            <a:ext cx="7924800" cy="2438400"/>
          </a:xfr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0488" tIns="44450" rIns="90488" bIns="44450" numCol="1" anchor="t" anchorCtr="0" compatLnSpc="1">
            <a:prstTxWarp prst="textNoShape">
              <a:avLst/>
            </a:prstTxWarp>
            <a:noAutofit/>
          </a:bodyPr>
          <a:lstStyle/>
          <a:p>
            <a:pPr marL="463550" indent="-463550">
              <a:lnSpc>
                <a:spcPct val="125000"/>
              </a:lnSpc>
              <a:spcBef>
                <a:spcPct val="50000"/>
              </a:spcBef>
              <a:buClr>
                <a:srgbClr val="800000"/>
              </a:buClr>
              <a:buSzPct val="80000"/>
              <a:buFont typeface="Wingdings" pitchFamily="2" charset="2"/>
              <a:buChar char="u"/>
            </a:pPr>
            <a:r>
              <a:rPr lang="en-US" altLang="en-US" sz="2200" b="0" dirty="0">
                <a:effectLst/>
                <a:latin typeface="Liberation Sans" panose="020B0604020202020204" pitchFamily="34" charset="0"/>
              </a:rPr>
              <a:t>Shows both the quantity of hours and cost of direct labor necessary to meet production requirements.</a:t>
            </a:r>
          </a:p>
          <a:p>
            <a:pPr marL="463550" indent="-463550">
              <a:lnSpc>
                <a:spcPct val="125000"/>
              </a:lnSpc>
              <a:spcBef>
                <a:spcPct val="50000"/>
              </a:spcBef>
              <a:buClr>
                <a:srgbClr val="800000"/>
              </a:buClr>
              <a:buSzPct val="80000"/>
              <a:buFont typeface="Wingdings" pitchFamily="2" charset="2"/>
              <a:buChar char="u"/>
            </a:pPr>
            <a:r>
              <a:rPr lang="en-US" altLang="en-US" sz="2200" b="0" dirty="0">
                <a:effectLst/>
                <a:latin typeface="Liberation Sans" panose="020B0604020202020204" pitchFamily="34" charset="0"/>
              </a:rPr>
              <a:t>Critical in maintaining a labor force that can meet expected production.</a:t>
            </a:r>
          </a:p>
          <a:p>
            <a:pPr marL="463550" indent="-463550">
              <a:lnSpc>
                <a:spcPct val="125000"/>
              </a:lnSpc>
              <a:spcBef>
                <a:spcPct val="50000"/>
              </a:spcBef>
              <a:buClr>
                <a:srgbClr val="800000"/>
              </a:buClr>
              <a:buSzPct val="80000"/>
              <a:buFont typeface="Wingdings" pitchFamily="2" charset="2"/>
              <a:buChar char="u"/>
            </a:pPr>
            <a:r>
              <a:rPr lang="en-US" altLang="en-US" sz="2200" b="0" dirty="0">
                <a:effectLst/>
                <a:latin typeface="Liberation Sans" panose="020B0604020202020204" pitchFamily="34" charset="0"/>
              </a:rPr>
              <a:t>Total direct labor cost formula:</a:t>
            </a:r>
          </a:p>
        </p:txBody>
      </p:sp>
      <p:pic>
        <p:nvPicPr>
          <p:cNvPr id="8" name="Picture 1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4195763"/>
            <a:ext cx="8458200" cy="985837"/>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4F883979-8390-439E-BCBD-771C8AF14435}"/>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38</a:t>
            </a:fld>
            <a:endParaRPr lang="en-US" dirty="0">
              <a:solidFill>
                <a:srgbClr val="000000">
                  <a:tint val="75000"/>
                </a:srgbClr>
              </a:solidFill>
            </a:endParaRPr>
          </a:p>
        </p:txBody>
      </p:sp>
    </p:spTree>
    <p:extLst>
      <p:ext uri="{BB962C8B-B14F-4D97-AF65-F5344CB8AC3E}">
        <p14:creationId xmlns:p14="http://schemas.microsoft.com/office/powerpoint/2010/main" val="3182155813"/>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5"/>
          <p:cNvSpPr txBox="1">
            <a:spLocks noChangeArrowheads="1"/>
          </p:cNvSpPr>
          <p:nvPr/>
        </p:nvSpPr>
        <p:spPr bwMode="auto">
          <a:xfrm>
            <a:off x="533400" y="1295400"/>
            <a:ext cx="8077200" cy="168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pPr>
            <a:r>
              <a:rPr lang="en-US" altLang="en-US" sz="2200" b="1" dirty="0">
                <a:latin typeface="Liberation Sans" panose="020B0604020202020204" pitchFamily="34" charset="0"/>
              </a:rPr>
              <a:t>Illustration:  </a:t>
            </a:r>
            <a:r>
              <a:rPr lang="en-US" altLang="en-US" sz="2200" dirty="0">
                <a:latin typeface="Liberation Sans" panose="020B0604020202020204" pitchFamily="34" charset="0"/>
              </a:rPr>
              <a:t>Direct labor hours are determined from the production budget. At Hayes Company, two hours of direct labor are required to produce each unit of finished goods. The anticipated hourly wage rate is $10. </a:t>
            </a:r>
          </a:p>
        </p:txBody>
      </p:sp>
      <p:sp>
        <p:nvSpPr>
          <p:cNvPr id="4198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1990" name="Rectangle 10"/>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Direct Labor Budget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98" y="3124200"/>
            <a:ext cx="8534401" cy="29200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bwMode="auto">
          <a:xfrm>
            <a:off x="2545307" y="4571401"/>
            <a:ext cx="1447800" cy="304800"/>
          </a:xfrm>
          <a:prstGeom prst="rect">
            <a:avLst/>
          </a:prstGeom>
          <a:solidFill>
            <a:schemeClr val="bg1">
              <a:lumMod val="95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5" name="Slide Number Placeholder 4">
            <a:extLst>
              <a:ext uri="{FF2B5EF4-FFF2-40B4-BE49-F238E27FC236}">
                <a16:creationId xmlns:a16="http://schemas.microsoft.com/office/drawing/2014/main" id="{672755D5-9DA5-4CDE-9820-252CE9188759}"/>
              </a:ext>
            </a:extLst>
          </p:cNvPr>
          <p:cNvSpPr>
            <a:spLocks noGrp="1"/>
          </p:cNvSpPr>
          <p:nvPr>
            <p:ph type="sldNum" sz="quarter" idx="12"/>
          </p:nvPr>
        </p:nvSpPr>
        <p:spPr/>
        <p:txBody>
          <a:bodyPr/>
          <a:lstStyle/>
          <a:p>
            <a:fld id="{E8DEBC2E-7FE7-4C4F-A22B-A7EAACC0A412}" type="slidenum">
              <a:rPr lang="en-US" smtClean="0"/>
              <a:t>39</a:t>
            </a:fld>
            <a:endParaRPr lang="en-US" dirty="0"/>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150" name="Rectangle 8"/>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Budgeting</a:t>
            </a:r>
          </a:p>
        </p:txBody>
      </p:sp>
      <p:sp>
        <p:nvSpPr>
          <p:cNvPr id="7" name="Rectangle 3"/>
          <p:cNvSpPr>
            <a:spLocks noGrp="1" noChangeArrowheads="1"/>
          </p:cNvSpPr>
          <p:nvPr>
            <p:ph type="body" sz="half" idx="1"/>
          </p:nvPr>
        </p:nvSpPr>
        <p:spPr>
          <a:xfrm>
            <a:off x="533400" y="1295400"/>
            <a:ext cx="8001000" cy="4343400"/>
          </a:xfrm>
          <a:solidFill>
            <a:schemeClr val="bg1"/>
          </a:solidFill>
          <a:extLst>
            <a:ext uri="{91240B29-F687-4F45-9708-019B960494DF}">
              <a14:hiddenLine xmlns:a14="http://schemas.microsoft.com/office/drawing/2010/main" w="12700" cap="flat" cmpd="sng">
                <a:solidFill>
                  <a:schemeClr val="tx1"/>
                </a:solidFill>
                <a:prstDash val="solid"/>
                <a:miter lim="800000"/>
                <a:headEnd/>
                <a:tailEnd/>
              </a14:hiddenLine>
            </a:ext>
          </a:extLst>
        </p:spPr>
        <p:txBody>
          <a:bodyPr vert="horz" wrap="square" lIns="90488" tIns="44450" rIns="90488" bIns="44450" numCol="1" anchor="t" anchorCtr="0" compatLnSpc="1">
            <a:prstTxWarp prst="textNoShape">
              <a:avLst/>
            </a:prstTxWarp>
          </a:bodyPr>
          <a:lstStyle/>
          <a:p>
            <a:pPr marL="0" indent="0">
              <a:lnSpc>
                <a:spcPct val="125000"/>
              </a:lnSpc>
              <a:spcBef>
                <a:spcPct val="70000"/>
              </a:spcBef>
              <a:buClrTx/>
              <a:buSzPct val="80000"/>
              <a:buFontTx/>
              <a:buNone/>
            </a:pPr>
            <a:r>
              <a:rPr lang="en-US" altLang="en-US" sz="2300" dirty="0">
                <a:solidFill>
                  <a:schemeClr val="tx2">
                    <a:lumMod val="75000"/>
                  </a:schemeClr>
                </a:solidFill>
                <a:effectLst/>
                <a:latin typeface="Liberation Sans" panose="020B0604020202020204" pitchFamily="34" charset="0"/>
              </a:rPr>
              <a:t>Budget</a:t>
            </a:r>
            <a:r>
              <a:rPr lang="en-US" altLang="en-US" sz="2300" dirty="0">
                <a:solidFill>
                  <a:srgbClr val="000099"/>
                </a:solidFill>
                <a:effectLst/>
                <a:latin typeface="Liberation Sans" panose="020B0604020202020204" pitchFamily="34" charset="0"/>
              </a:rPr>
              <a:t>:</a:t>
            </a:r>
            <a:r>
              <a:rPr lang="en-US" altLang="en-US" sz="2200" dirty="0">
                <a:solidFill>
                  <a:srgbClr val="000099"/>
                </a:solidFill>
                <a:effectLst/>
                <a:latin typeface="Liberation Sans" panose="020B0604020202020204" pitchFamily="34" charset="0"/>
              </a:rPr>
              <a:t> </a:t>
            </a:r>
            <a:r>
              <a:rPr lang="en-US" altLang="en-US" sz="2200" b="0" dirty="0">
                <a:effectLst/>
                <a:latin typeface="Liberation Sans" panose="020B0604020202020204" pitchFamily="34" charset="0"/>
              </a:rPr>
              <a:t> </a:t>
            </a:r>
            <a:r>
              <a:rPr lang="en-US" altLang="en-US" sz="2300" b="0" dirty="0">
                <a:effectLst/>
                <a:latin typeface="Liberation Sans" panose="020B0604020202020204" pitchFamily="34" charset="0"/>
              </a:rPr>
              <a:t>written statement of </a:t>
            </a:r>
            <a:r>
              <a:rPr lang="en-US" altLang="en-US" sz="2300" dirty="0">
                <a:effectLst/>
                <a:latin typeface="Liberation Sans" panose="020B0604020202020204" pitchFamily="34" charset="0"/>
              </a:rPr>
              <a:t>management’s plans </a:t>
            </a:r>
            <a:r>
              <a:rPr lang="en-US" altLang="en-US" sz="2300" b="0" dirty="0">
                <a:effectLst/>
                <a:latin typeface="Liberation Sans" panose="020B0604020202020204" pitchFamily="34" charset="0"/>
              </a:rPr>
              <a:t>for a specified future time period, expressed in financial terms.</a:t>
            </a:r>
          </a:p>
          <a:p>
            <a:pPr marL="685800" lvl="1" indent="-454025">
              <a:lnSpc>
                <a:spcPct val="125000"/>
              </a:lnSpc>
              <a:spcBef>
                <a:spcPct val="70000"/>
              </a:spcBef>
              <a:buClr>
                <a:srgbClr val="800000"/>
              </a:buClr>
              <a:buSzPct val="80000"/>
              <a:buFont typeface="Wingdings" pitchFamily="2" charset="2"/>
              <a:buChar char="u"/>
            </a:pPr>
            <a:r>
              <a:rPr lang="en-US" altLang="en-US" sz="2200" b="0" dirty="0">
                <a:effectLst/>
                <a:latin typeface="Liberation Sans" panose="020B0604020202020204" pitchFamily="34" charset="0"/>
              </a:rPr>
              <a:t>Primary method of communicating agreed-upon objectives throughout the organization</a:t>
            </a:r>
          </a:p>
          <a:p>
            <a:pPr marL="685800" lvl="1" indent="-454025">
              <a:lnSpc>
                <a:spcPct val="125000"/>
              </a:lnSpc>
              <a:spcBef>
                <a:spcPct val="70000"/>
              </a:spcBef>
              <a:buClr>
                <a:srgbClr val="800000"/>
              </a:buClr>
              <a:buSzPct val="80000"/>
              <a:buFont typeface="Wingdings" pitchFamily="2" charset="2"/>
              <a:buChar char="u"/>
            </a:pPr>
            <a:r>
              <a:rPr lang="en-US" altLang="en-US" sz="2200" b="0" dirty="0">
                <a:effectLst/>
                <a:latin typeface="Liberation Sans" panose="020B0604020202020204" pitchFamily="34" charset="0"/>
              </a:rPr>
              <a:t>Promotes efficiency</a:t>
            </a:r>
          </a:p>
          <a:p>
            <a:pPr marL="685800" lvl="1" indent="-454025">
              <a:lnSpc>
                <a:spcPct val="125000"/>
              </a:lnSpc>
              <a:spcBef>
                <a:spcPct val="70000"/>
              </a:spcBef>
              <a:buClr>
                <a:srgbClr val="800000"/>
              </a:buClr>
              <a:buSzPct val="80000"/>
              <a:buFont typeface="Wingdings" pitchFamily="2" charset="2"/>
              <a:buChar char="u"/>
            </a:pPr>
            <a:r>
              <a:rPr lang="en-US" altLang="en-US" sz="2200" dirty="0">
                <a:effectLst/>
                <a:latin typeface="Liberation Sans" panose="020B0604020202020204" pitchFamily="34" charset="0"/>
              </a:rPr>
              <a:t>Control device </a:t>
            </a:r>
            <a:r>
              <a:rPr lang="en-US" altLang="en-US" sz="2200" b="0" dirty="0">
                <a:effectLst/>
                <a:latin typeface="Liberation Sans" panose="020B0604020202020204" pitchFamily="34" charset="0"/>
              </a:rPr>
              <a:t>- important basis for performance  evaluation once adopted</a:t>
            </a:r>
          </a:p>
        </p:txBody>
      </p:sp>
      <p:sp>
        <p:nvSpPr>
          <p:cNvPr id="5" name="Slide Number Placeholder 4">
            <a:extLst>
              <a:ext uri="{FF2B5EF4-FFF2-40B4-BE49-F238E27FC236}">
                <a16:creationId xmlns:a16="http://schemas.microsoft.com/office/drawing/2014/main" id="{24FE1ED9-498A-4283-907E-90A2122E48B3}"/>
              </a:ext>
            </a:extLst>
          </p:cNvPr>
          <p:cNvSpPr>
            <a:spLocks noGrp="1"/>
          </p:cNvSpPr>
          <p:nvPr>
            <p:ph type="sldNum" sz="quarter" idx="12"/>
          </p:nvPr>
        </p:nvSpPr>
        <p:spPr/>
        <p:txBody>
          <a:bodyPr/>
          <a:lstStyle/>
          <a:p>
            <a:fld id="{E8DEBC2E-7FE7-4C4F-A22B-A7EAACC0A412}" type="slidenum">
              <a:rPr lang="en-US" smtClean="0"/>
              <a:t>4</a:t>
            </a:fld>
            <a:endParaRPr lang="en-US" dirty="0"/>
          </a:p>
        </p:txBody>
      </p:sp>
    </p:spTree>
    <p:extLst>
      <p:ext uri="{BB962C8B-B14F-4D97-AF65-F5344CB8AC3E}">
        <p14:creationId xmlns:p14="http://schemas.microsoft.com/office/powerpoint/2010/main" val="3876466589"/>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sz="half" idx="1"/>
          </p:nvPr>
        </p:nvSpPr>
        <p:spPr bwMode="auto">
          <a:xfrm>
            <a:off x="533400" y="1295400"/>
            <a:ext cx="7696200" cy="1981200"/>
          </a:xfr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0488" tIns="44450" rIns="90488" bIns="44450" numCol="1" anchor="t" anchorCtr="0" compatLnSpc="1">
            <a:prstTxWarp prst="textNoShape">
              <a:avLst/>
            </a:prstTxWarp>
            <a:normAutofit/>
          </a:bodyPr>
          <a:lstStyle/>
          <a:p>
            <a:pPr marL="463550" indent="-463550">
              <a:lnSpc>
                <a:spcPct val="125000"/>
              </a:lnSpc>
              <a:spcBef>
                <a:spcPct val="50000"/>
              </a:spcBef>
              <a:buClr>
                <a:srgbClr val="800000"/>
              </a:buClr>
              <a:buSzPct val="80000"/>
              <a:buFont typeface="Wingdings" pitchFamily="2" charset="2"/>
              <a:buChar char="u"/>
            </a:pPr>
            <a:r>
              <a:rPr lang="en-US" altLang="en-US" sz="2200" b="0" dirty="0">
                <a:effectLst/>
                <a:latin typeface="Liberation Sans" panose="020B0604020202020204" pitchFamily="34" charset="0"/>
              </a:rPr>
              <a:t>Shows the expected manufacturing overhead costs for the budget period.</a:t>
            </a:r>
          </a:p>
          <a:p>
            <a:pPr marL="463550" indent="-463550">
              <a:lnSpc>
                <a:spcPct val="125000"/>
              </a:lnSpc>
              <a:spcBef>
                <a:spcPct val="50000"/>
              </a:spcBef>
              <a:buClr>
                <a:srgbClr val="800000"/>
              </a:buClr>
              <a:buSzPct val="80000"/>
              <a:buFont typeface="Wingdings" pitchFamily="2" charset="2"/>
              <a:buChar char="u"/>
            </a:pPr>
            <a:r>
              <a:rPr lang="en-US" altLang="en-US" sz="2200" b="0" dirty="0">
                <a:effectLst/>
                <a:latin typeface="Liberation Sans" panose="020B0604020202020204" pitchFamily="34" charset="0"/>
              </a:rPr>
              <a:t>Distinguishes between fixed and variable overhead costs.</a:t>
            </a:r>
          </a:p>
        </p:txBody>
      </p:sp>
      <p:sp>
        <p:nvSpPr>
          <p:cNvPr id="43013"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3014" name="Rectangle 9"/>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Manufacturing Overhead Budget</a:t>
            </a:r>
          </a:p>
        </p:txBody>
      </p:sp>
      <p:sp>
        <p:nvSpPr>
          <p:cNvPr id="5" name="Slide Number Placeholder 4">
            <a:extLst>
              <a:ext uri="{FF2B5EF4-FFF2-40B4-BE49-F238E27FC236}">
                <a16:creationId xmlns:a16="http://schemas.microsoft.com/office/drawing/2014/main" id="{BFC8CE6D-A752-43AB-8A61-9BBBDF92779D}"/>
              </a:ext>
            </a:extLst>
          </p:cNvPr>
          <p:cNvSpPr>
            <a:spLocks noGrp="1"/>
          </p:cNvSpPr>
          <p:nvPr>
            <p:ph type="sldNum" sz="quarter" idx="12"/>
          </p:nvPr>
        </p:nvSpPr>
        <p:spPr/>
        <p:txBody>
          <a:bodyPr/>
          <a:lstStyle/>
          <a:p>
            <a:fld id="{E8DEBC2E-7FE7-4C4F-A22B-A7EAACC0A412}" type="slidenum">
              <a:rPr lang="en-US" smtClean="0"/>
              <a:t>40</a:t>
            </a:fld>
            <a:endParaRPr lang="en-US" dirty="0"/>
          </a:p>
        </p:txBody>
      </p:sp>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6"/>
          <p:cNvSpPr txBox="1">
            <a:spLocks noChangeArrowheads="1"/>
          </p:cNvSpPr>
          <p:nvPr/>
        </p:nvSpPr>
        <p:spPr bwMode="auto">
          <a:xfrm>
            <a:off x="533400" y="1295399"/>
            <a:ext cx="8077200" cy="4800599"/>
          </a:xfrm>
          <a:prstGeom prst="rect">
            <a:avLst/>
          </a:prstGeom>
          <a:noFill/>
          <a:ln w="12700" algn="ctr">
            <a:solidFill>
              <a:schemeClr val="bg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buSzPct val="80000"/>
            </a:pPr>
            <a:r>
              <a:rPr lang="en-US" altLang="en-US" sz="2200" b="1" dirty="0">
                <a:latin typeface="Liberation Sans" panose="020B0604020202020204" pitchFamily="34" charset="0"/>
              </a:rPr>
              <a:t>Illustration:</a:t>
            </a:r>
            <a:r>
              <a:rPr lang="en-US" altLang="en-US" sz="2200" dirty="0">
                <a:latin typeface="Liberation Sans" panose="020B0604020202020204" pitchFamily="34" charset="0"/>
              </a:rPr>
              <a:t>  Hayes Company expects variable costs to fluctuate with production volume on the basis of the following rates </a:t>
            </a:r>
            <a:r>
              <a:rPr lang="en-US" altLang="en-US" sz="2200" b="1" dirty="0">
                <a:latin typeface="Liberation Sans" panose="020B0604020202020204" pitchFamily="34" charset="0"/>
              </a:rPr>
              <a:t>per direct labor hour</a:t>
            </a:r>
            <a:r>
              <a:rPr lang="en-US" altLang="en-US" sz="2200" dirty="0">
                <a:latin typeface="Liberation Sans" panose="020B0604020202020204" pitchFamily="34" charset="0"/>
              </a:rPr>
              <a:t>: </a:t>
            </a:r>
          </a:p>
          <a:p>
            <a:pPr>
              <a:lnSpc>
                <a:spcPct val="120000"/>
              </a:lnSpc>
              <a:spcBef>
                <a:spcPct val="50000"/>
              </a:spcBef>
              <a:buSzPct val="80000"/>
            </a:pPr>
            <a:r>
              <a:rPr lang="en-US" altLang="en-US" sz="2200" dirty="0">
                <a:latin typeface="Liberation Sans" panose="020B0604020202020204" pitchFamily="34" charset="0"/>
              </a:rPr>
              <a:t>indirect materials $1.00, </a:t>
            </a:r>
          </a:p>
          <a:p>
            <a:pPr>
              <a:lnSpc>
                <a:spcPct val="120000"/>
              </a:lnSpc>
              <a:spcBef>
                <a:spcPct val="50000"/>
              </a:spcBef>
              <a:buSzPct val="80000"/>
            </a:pPr>
            <a:r>
              <a:rPr lang="en-US" altLang="en-US" sz="2200" dirty="0">
                <a:latin typeface="Liberation Sans" panose="020B0604020202020204" pitchFamily="34" charset="0"/>
              </a:rPr>
              <a:t>indirect labor $1.40, </a:t>
            </a:r>
          </a:p>
          <a:p>
            <a:pPr>
              <a:lnSpc>
                <a:spcPct val="120000"/>
              </a:lnSpc>
              <a:spcBef>
                <a:spcPct val="50000"/>
              </a:spcBef>
              <a:buSzPct val="80000"/>
            </a:pPr>
            <a:r>
              <a:rPr lang="en-US" altLang="en-US" sz="2200" dirty="0">
                <a:latin typeface="Liberation Sans" panose="020B0604020202020204" pitchFamily="34" charset="0"/>
              </a:rPr>
              <a:t>utilities $0.40, </a:t>
            </a:r>
          </a:p>
          <a:p>
            <a:pPr>
              <a:lnSpc>
                <a:spcPct val="120000"/>
              </a:lnSpc>
              <a:spcBef>
                <a:spcPct val="50000"/>
              </a:spcBef>
              <a:buSzPct val="80000"/>
            </a:pPr>
            <a:r>
              <a:rPr lang="en-US" altLang="en-US" sz="2200" dirty="0">
                <a:latin typeface="Liberation Sans" panose="020B0604020202020204" pitchFamily="34" charset="0"/>
              </a:rPr>
              <a:t>maintenance $0.20. </a:t>
            </a:r>
          </a:p>
          <a:p>
            <a:pPr>
              <a:lnSpc>
                <a:spcPct val="120000"/>
              </a:lnSpc>
              <a:spcBef>
                <a:spcPct val="50000"/>
              </a:spcBef>
              <a:buSzPct val="80000"/>
            </a:pPr>
            <a:r>
              <a:rPr lang="en-US" altLang="en-US" sz="2200" dirty="0">
                <a:latin typeface="Liberation Sans" panose="020B0604020202020204" pitchFamily="34" charset="0"/>
              </a:rPr>
              <a:t>Hayes also recognizes that some maintenance is fixed. The amounts reported for fixed costs are assumed.</a:t>
            </a:r>
          </a:p>
        </p:txBody>
      </p:sp>
      <p:sp>
        <p:nvSpPr>
          <p:cNvPr id="44036"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Rectangle 9"/>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Manufacturing Overhead Budget</a:t>
            </a:r>
          </a:p>
        </p:txBody>
      </p:sp>
      <p:sp>
        <p:nvSpPr>
          <p:cNvPr id="5" name="Slide Number Placeholder 4">
            <a:extLst>
              <a:ext uri="{FF2B5EF4-FFF2-40B4-BE49-F238E27FC236}">
                <a16:creationId xmlns:a16="http://schemas.microsoft.com/office/drawing/2014/main" id="{89265FAD-1559-4ECA-9D58-FDDD56CEC18C}"/>
              </a:ext>
            </a:extLst>
          </p:cNvPr>
          <p:cNvSpPr>
            <a:spLocks noGrp="1"/>
          </p:cNvSpPr>
          <p:nvPr>
            <p:ph type="sldNum" sz="quarter" idx="12"/>
          </p:nvPr>
        </p:nvSpPr>
        <p:spPr/>
        <p:txBody>
          <a:bodyPr/>
          <a:lstStyle/>
          <a:p>
            <a:fld id="{E8DEBC2E-7FE7-4C4F-A22B-A7EAACC0A412}" type="slidenum">
              <a:rPr lang="en-US" smtClean="0"/>
              <a:t>41</a:t>
            </a:fld>
            <a:endParaRPr lang="en-US" dirty="0"/>
          </a:p>
        </p:txBody>
      </p:sp>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04800"/>
            <a:ext cx="8352252" cy="60094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bwMode="auto">
          <a:xfrm>
            <a:off x="838200" y="5638800"/>
            <a:ext cx="1752600" cy="304800"/>
          </a:xfrm>
          <a:prstGeom prst="rect">
            <a:avLst/>
          </a:prstGeom>
          <a:solidFill>
            <a:schemeClr val="bg1">
              <a:lumMod val="95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6" name="Slide Number Placeholder 5">
            <a:extLst>
              <a:ext uri="{FF2B5EF4-FFF2-40B4-BE49-F238E27FC236}">
                <a16:creationId xmlns:a16="http://schemas.microsoft.com/office/drawing/2014/main" id="{5BD43DC8-9643-4329-9F49-1A48789A6FDF}"/>
              </a:ext>
            </a:extLst>
          </p:cNvPr>
          <p:cNvSpPr>
            <a:spLocks noGrp="1"/>
          </p:cNvSpPr>
          <p:nvPr>
            <p:ph type="sldNum" sz="quarter" idx="12"/>
          </p:nvPr>
        </p:nvSpPr>
        <p:spPr/>
        <p:txBody>
          <a:bodyPr/>
          <a:lstStyle/>
          <a:p>
            <a:fld id="{E8DEBC2E-7FE7-4C4F-A22B-A7EAACC0A412}" type="slidenum">
              <a:rPr lang="en-US" smtClean="0"/>
              <a:t>42</a:t>
            </a:fld>
            <a:endParaRPr lang="en-US" dirty="0"/>
          </a:p>
        </p:txBody>
      </p:sp>
    </p:spTree>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sz="half" idx="1"/>
          </p:nvPr>
        </p:nvSpPr>
        <p:spPr bwMode="auto">
          <a:xfrm>
            <a:off x="533400" y="1371600"/>
            <a:ext cx="7696200" cy="1219200"/>
          </a:xfr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0488" tIns="44450" rIns="90488" bIns="44450" numCol="1" anchor="t" anchorCtr="0" compatLnSpc="1">
            <a:prstTxWarp prst="textNoShape">
              <a:avLst/>
            </a:prstTxWarp>
            <a:normAutofit/>
          </a:bodyPr>
          <a:lstStyle/>
          <a:p>
            <a:pPr marL="463550" indent="-463550">
              <a:lnSpc>
                <a:spcPct val="120000"/>
              </a:lnSpc>
              <a:spcBef>
                <a:spcPct val="50000"/>
              </a:spcBef>
              <a:buClr>
                <a:srgbClr val="800000"/>
              </a:buClr>
              <a:buSzPct val="80000"/>
              <a:buFont typeface="Wingdings" pitchFamily="2" charset="2"/>
              <a:buChar char="u"/>
            </a:pPr>
            <a:r>
              <a:rPr lang="en-US" altLang="en-US" sz="2200" b="0" dirty="0">
                <a:effectLst/>
                <a:latin typeface="Liberation Sans" panose="020B0604020202020204" pitchFamily="34" charset="0"/>
              </a:rPr>
              <a:t>Projection of anticipated operating expenses.</a:t>
            </a:r>
          </a:p>
          <a:p>
            <a:pPr marL="463550" indent="-463550">
              <a:lnSpc>
                <a:spcPct val="120000"/>
              </a:lnSpc>
              <a:spcBef>
                <a:spcPct val="50000"/>
              </a:spcBef>
              <a:buClr>
                <a:srgbClr val="800000"/>
              </a:buClr>
              <a:buSzPct val="80000"/>
              <a:buFont typeface="Wingdings" pitchFamily="2" charset="2"/>
              <a:buChar char="u"/>
            </a:pPr>
            <a:r>
              <a:rPr lang="en-US" altLang="en-US" sz="2200" b="0" dirty="0">
                <a:effectLst/>
                <a:latin typeface="Liberation Sans" panose="020B0604020202020204" pitchFamily="34" charset="0"/>
              </a:rPr>
              <a:t>Distinguishes between fixed and variable costs.</a:t>
            </a:r>
          </a:p>
        </p:txBody>
      </p:sp>
      <p:sp>
        <p:nvSpPr>
          <p:cNvPr id="46085" name="Text Box 7"/>
          <p:cNvSpPr txBox="1">
            <a:spLocks noChangeArrowheads="1"/>
          </p:cNvSpPr>
          <p:nvPr/>
        </p:nvSpPr>
        <p:spPr bwMode="auto">
          <a:xfrm>
            <a:off x="533400" y="2590800"/>
            <a:ext cx="8305800" cy="2819400"/>
          </a:xfrm>
          <a:prstGeom prst="rect">
            <a:avLst/>
          </a:prstGeom>
          <a:noFill/>
          <a:ln w="12700" algn="ctr">
            <a:solidFill>
              <a:schemeClr val="bg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buSzPct val="80000"/>
            </a:pPr>
            <a:r>
              <a:rPr lang="en-US" altLang="en-US" sz="2200" b="1" dirty="0">
                <a:latin typeface="Liberation Sans" panose="020B0604020202020204" pitchFamily="34" charset="0"/>
              </a:rPr>
              <a:t>Illustration:</a:t>
            </a:r>
            <a:r>
              <a:rPr lang="en-US" altLang="en-US" sz="2200" dirty="0">
                <a:latin typeface="Liberation Sans" panose="020B0604020202020204" pitchFamily="34" charset="0"/>
              </a:rPr>
              <a:t>  Variable expense rates per unit of sales are sales commissions $3 and freight-out $1. Variable expenses per quarter are based on the unit sales from the sales budget. Hayes expects sales in the first quarter to be 3,000 units. Fixed expenses are based on assumed data.</a:t>
            </a:r>
          </a:p>
        </p:txBody>
      </p:sp>
      <p:sp>
        <p:nvSpPr>
          <p:cNvPr id="46087" name="Rectangle 13"/>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Selling &amp; Administrative Expense Budget</a:t>
            </a:r>
          </a:p>
        </p:txBody>
      </p:sp>
      <p:sp>
        <p:nvSpPr>
          <p:cNvPr id="6"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5" name="Slide Number Placeholder 4">
            <a:extLst>
              <a:ext uri="{FF2B5EF4-FFF2-40B4-BE49-F238E27FC236}">
                <a16:creationId xmlns:a16="http://schemas.microsoft.com/office/drawing/2014/main" id="{DB60EE79-7AF3-4B5A-8E8C-997A67F48610}"/>
              </a:ext>
            </a:extLst>
          </p:cNvPr>
          <p:cNvSpPr>
            <a:spLocks noGrp="1"/>
          </p:cNvSpPr>
          <p:nvPr>
            <p:ph type="sldNum" sz="quarter" idx="12"/>
          </p:nvPr>
        </p:nvSpPr>
        <p:spPr/>
        <p:txBody>
          <a:bodyPr/>
          <a:lstStyle/>
          <a:p>
            <a:fld id="{E8DEBC2E-7FE7-4C4F-A22B-A7EAACC0A412}" type="slidenum">
              <a:rPr lang="en-US" smtClean="0"/>
              <a:t>43</a:t>
            </a:fld>
            <a:endParaRPr lang="en-US" dirty="0"/>
          </a:p>
        </p:txBody>
      </p:sp>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2" y="457200"/>
            <a:ext cx="8382000" cy="47706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bwMode="auto">
          <a:xfrm>
            <a:off x="2514600" y="1828800"/>
            <a:ext cx="1295400" cy="228600"/>
          </a:xfrm>
          <a:prstGeom prst="rect">
            <a:avLst/>
          </a:prstGeom>
          <a:solidFill>
            <a:schemeClr val="bg1">
              <a:lumMod val="95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6" name="Slide Number Placeholder 5">
            <a:extLst>
              <a:ext uri="{FF2B5EF4-FFF2-40B4-BE49-F238E27FC236}">
                <a16:creationId xmlns:a16="http://schemas.microsoft.com/office/drawing/2014/main" id="{87497E44-1D62-47A5-B390-EBB1F1E69D2B}"/>
              </a:ext>
            </a:extLst>
          </p:cNvPr>
          <p:cNvSpPr>
            <a:spLocks noGrp="1"/>
          </p:cNvSpPr>
          <p:nvPr>
            <p:ph type="sldNum" sz="quarter" idx="12"/>
          </p:nvPr>
        </p:nvSpPr>
        <p:spPr/>
        <p:txBody>
          <a:bodyPr/>
          <a:lstStyle/>
          <a:p>
            <a:fld id="{E8DEBC2E-7FE7-4C4F-A22B-A7EAACC0A412}" type="slidenum">
              <a:rPr lang="en-US" smtClean="0"/>
              <a:t>44</a:t>
            </a:fld>
            <a:endParaRPr lang="en-US" dirty="0"/>
          </a:p>
        </p:txBody>
      </p:sp>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body" sz="half" idx="1"/>
          </p:nvPr>
        </p:nvSpPr>
        <p:spPr bwMode="auto">
          <a:xfrm>
            <a:off x="533400" y="1295400"/>
            <a:ext cx="7848600" cy="2438400"/>
          </a:xfr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0488" tIns="44450" rIns="90488" bIns="44450" numCol="1" anchor="t" anchorCtr="0" compatLnSpc="1">
            <a:prstTxWarp prst="textNoShape">
              <a:avLst/>
            </a:prstTxWarp>
            <a:normAutofit/>
          </a:bodyPr>
          <a:lstStyle/>
          <a:p>
            <a:pPr marL="463550" indent="-463550">
              <a:lnSpc>
                <a:spcPct val="115000"/>
              </a:lnSpc>
              <a:spcBef>
                <a:spcPct val="5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Important </a:t>
            </a:r>
            <a:r>
              <a:rPr lang="en-US" altLang="en-US" sz="2200" dirty="0">
                <a:solidFill>
                  <a:schemeClr val="tx1"/>
                </a:solidFill>
                <a:effectLst/>
                <a:latin typeface="Liberation Sans" panose="020B0604020202020204" pitchFamily="34" charset="0"/>
              </a:rPr>
              <a:t>end-product</a:t>
            </a:r>
            <a:r>
              <a:rPr lang="en-US" altLang="en-US" sz="2200" b="0" dirty="0">
                <a:solidFill>
                  <a:schemeClr val="tx1"/>
                </a:solidFill>
                <a:effectLst/>
                <a:latin typeface="Liberation Sans" panose="020B0604020202020204" pitchFamily="34" charset="0"/>
              </a:rPr>
              <a:t> of the operating budgets.</a:t>
            </a:r>
          </a:p>
          <a:p>
            <a:pPr marL="463550" indent="-463550">
              <a:lnSpc>
                <a:spcPct val="115000"/>
              </a:lnSpc>
              <a:spcBef>
                <a:spcPct val="5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Indicates </a:t>
            </a:r>
            <a:r>
              <a:rPr lang="en-US" altLang="en-US" sz="2200" dirty="0">
                <a:solidFill>
                  <a:schemeClr val="tx1"/>
                </a:solidFill>
                <a:effectLst/>
                <a:latin typeface="Liberation Sans" panose="020B0604020202020204" pitchFamily="34" charset="0"/>
              </a:rPr>
              <a:t>expected profitability</a:t>
            </a:r>
            <a:r>
              <a:rPr lang="en-US" altLang="en-US" sz="2200" b="0" dirty="0">
                <a:solidFill>
                  <a:schemeClr val="tx1"/>
                </a:solidFill>
                <a:effectLst/>
                <a:latin typeface="Liberation Sans" panose="020B0604020202020204" pitchFamily="34" charset="0"/>
              </a:rPr>
              <a:t> of operations.</a:t>
            </a:r>
          </a:p>
          <a:p>
            <a:pPr marL="463550" indent="-463550">
              <a:lnSpc>
                <a:spcPct val="115000"/>
              </a:lnSpc>
              <a:spcBef>
                <a:spcPct val="5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Provides a </a:t>
            </a:r>
            <a:r>
              <a:rPr lang="en-US" altLang="en-US" sz="2200" dirty="0">
                <a:solidFill>
                  <a:schemeClr val="tx1"/>
                </a:solidFill>
                <a:effectLst/>
                <a:latin typeface="Liberation Sans" panose="020B0604020202020204" pitchFamily="34" charset="0"/>
              </a:rPr>
              <a:t>basis for evaluating</a:t>
            </a:r>
            <a:r>
              <a:rPr lang="en-US" altLang="en-US" sz="2200" b="0" dirty="0">
                <a:solidFill>
                  <a:schemeClr val="tx1"/>
                </a:solidFill>
                <a:effectLst/>
                <a:latin typeface="Liberation Sans" panose="020B0604020202020204" pitchFamily="34" charset="0"/>
              </a:rPr>
              <a:t> company performance.</a:t>
            </a:r>
          </a:p>
          <a:p>
            <a:pPr marL="463550" indent="-463550">
              <a:lnSpc>
                <a:spcPct val="115000"/>
              </a:lnSpc>
              <a:spcBef>
                <a:spcPct val="50000"/>
              </a:spcBef>
              <a:buClr>
                <a:srgbClr val="800000"/>
              </a:buClr>
              <a:buSzPct val="80000"/>
              <a:buFont typeface="Wingdings" pitchFamily="2" charset="2"/>
              <a:buChar char="u"/>
            </a:pPr>
            <a:r>
              <a:rPr lang="en-US" altLang="en-US" sz="2200" b="0" dirty="0">
                <a:solidFill>
                  <a:schemeClr val="tx1"/>
                </a:solidFill>
                <a:effectLst/>
                <a:latin typeface="Liberation Sans" panose="020B0604020202020204" pitchFamily="34" charset="0"/>
              </a:rPr>
              <a:t>Prepared from the operating </a:t>
            </a:r>
            <a:r>
              <a:rPr lang="en-US" altLang="en-US" sz="2200" dirty="0">
                <a:solidFill>
                  <a:schemeClr val="tx1"/>
                </a:solidFill>
                <a:effectLst/>
                <a:latin typeface="Liberation Sans" panose="020B0604020202020204" pitchFamily="34" charset="0"/>
              </a:rPr>
              <a:t>budgets:</a:t>
            </a:r>
            <a:r>
              <a:rPr lang="en-US" altLang="en-US" sz="2200" b="0" dirty="0">
                <a:solidFill>
                  <a:schemeClr val="tx1"/>
                </a:solidFill>
                <a:effectLst/>
                <a:latin typeface="Liberation Sans" panose="020B0604020202020204" pitchFamily="34" charset="0"/>
              </a:rPr>
              <a:t>	</a:t>
            </a:r>
          </a:p>
        </p:txBody>
      </p:sp>
      <p:sp>
        <p:nvSpPr>
          <p:cNvPr id="49157" name="Rectangle 8"/>
          <p:cNvSpPr>
            <a:spLocks noChangeArrowheads="1"/>
          </p:cNvSpPr>
          <p:nvPr/>
        </p:nvSpPr>
        <p:spPr bwMode="auto">
          <a:xfrm>
            <a:off x="3907809" y="3516573"/>
            <a:ext cx="4550391" cy="1447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40000"/>
              </a:spcBef>
              <a:buClr>
                <a:srgbClr val="800000"/>
              </a:buClr>
              <a:buSzPct val="80000"/>
              <a:buFont typeface="Arial" charset="0"/>
              <a:buChar char="►"/>
            </a:pPr>
            <a:r>
              <a:rPr lang="en-US" altLang="en-US" sz="2100" dirty="0">
                <a:solidFill>
                  <a:schemeClr val="bg2"/>
                </a:solidFill>
                <a:latin typeface="Liberation Sans" panose="020B0604020202020204" pitchFamily="34" charset="0"/>
              </a:rPr>
              <a:t>Manufacturing Overhead </a:t>
            </a:r>
          </a:p>
          <a:p>
            <a:pPr>
              <a:lnSpc>
                <a:spcPct val="120000"/>
              </a:lnSpc>
              <a:spcBef>
                <a:spcPct val="40000"/>
              </a:spcBef>
              <a:buClr>
                <a:srgbClr val="800000"/>
              </a:buClr>
              <a:buSzPct val="80000"/>
              <a:buFont typeface="Arial" charset="0"/>
              <a:buChar char="►"/>
            </a:pPr>
            <a:r>
              <a:rPr lang="en-US" altLang="en-US" sz="2100" dirty="0">
                <a:solidFill>
                  <a:schemeClr val="bg2"/>
                </a:solidFill>
                <a:latin typeface="Liberation Sans" panose="020B0604020202020204" pitchFamily="34" charset="0"/>
              </a:rPr>
              <a:t>Selling &amp; Administrative Expense</a:t>
            </a:r>
          </a:p>
        </p:txBody>
      </p:sp>
      <p:sp>
        <p:nvSpPr>
          <p:cNvPr id="49158" name="Rectangle 9"/>
          <p:cNvSpPr>
            <a:spLocks noChangeArrowheads="1"/>
          </p:cNvSpPr>
          <p:nvPr/>
        </p:nvSpPr>
        <p:spPr bwMode="auto">
          <a:xfrm>
            <a:off x="955343" y="3516573"/>
            <a:ext cx="2819400" cy="1447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40000"/>
              </a:spcBef>
              <a:buClr>
                <a:srgbClr val="800000"/>
              </a:buClr>
              <a:buSzPct val="80000"/>
              <a:buFont typeface="Arial" charset="0"/>
              <a:buChar char="►"/>
            </a:pPr>
            <a:r>
              <a:rPr lang="en-US" altLang="en-US" sz="2100" dirty="0">
                <a:solidFill>
                  <a:schemeClr val="bg2"/>
                </a:solidFill>
                <a:latin typeface="Liberation Sans" panose="020B0604020202020204" pitchFamily="34" charset="0"/>
              </a:rPr>
              <a:t>Sales</a:t>
            </a:r>
          </a:p>
          <a:p>
            <a:pPr>
              <a:lnSpc>
                <a:spcPct val="120000"/>
              </a:lnSpc>
              <a:spcBef>
                <a:spcPct val="40000"/>
              </a:spcBef>
              <a:buClr>
                <a:srgbClr val="800000"/>
              </a:buClr>
              <a:buSzPct val="80000"/>
              <a:buFont typeface="Arial" charset="0"/>
              <a:buChar char="►"/>
            </a:pPr>
            <a:r>
              <a:rPr lang="en-US" altLang="en-US" sz="2100" dirty="0">
                <a:solidFill>
                  <a:schemeClr val="bg2"/>
                </a:solidFill>
                <a:latin typeface="Liberation Sans" panose="020B0604020202020204" pitchFamily="34" charset="0"/>
              </a:rPr>
              <a:t>Direct Materials</a:t>
            </a:r>
          </a:p>
          <a:p>
            <a:pPr>
              <a:lnSpc>
                <a:spcPct val="120000"/>
              </a:lnSpc>
              <a:spcBef>
                <a:spcPct val="40000"/>
              </a:spcBef>
              <a:buClr>
                <a:srgbClr val="800000"/>
              </a:buClr>
              <a:buSzPct val="80000"/>
              <a:buFont typeface="Arial" charset="0"/>
              <a:buChar char="►"/>
            </a:pPr>
            <a:r>
              <a:rPr lang="en-US" altLang="en-US" sz="2100" dirty="0">
                <a:solidFill>
                  <a:schemeClr val="bg2"/>
                </a:solidFill>
                <a:latin typeface="Liberation Sans" panose="020B0604020202020204" pitchFamily="34" charset="0"/>
              </a:rPr>
              <a:t>Direct Labor</a:t>
            </a:r>
          </a:p>
        </p:txBody>
      </p:sp>
      <p:sp>
        <p:nvSpPr>
          <p:cNvPr id="4915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49160"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Budgeted Income Statement</a:t>
            </a:r>
          </a:p>
        </p:txBody>
      </p:sp>
      <p:sp>
        <p:nvSpPr>
          <p:cNvPr id="5" name="Slide Number Placeholder 4">
            <a:extLst>
              <a:ext uri="{FF2B5EF4-FFF2-40B4-BE49-F238E27FC236}">
                <a16:creationId xmlns:a16="http://schemas.microsoft.com/office/drawing/2014/main" id="{66C65048-A688-41A2-9850-829CCECCC2FD}"/>
              </a:ext>
            </a:extLst>
          </p:cNvPr>
          <p:cNvSpPr>
            <a:spLocks noGrp="1"/>
          </p:cNvSpPr>
          <p:nvPr>
            <p:ph type="sldNum" sz="quarter" idx="12"/>
          </p:nvPr>
        </p:nvSpPr>
        <p:spPr/>
        <p:txBody>
          <a:bodyPr/>
          <a:lstStyle/>
          <a:p>
            <a:fld id="{E8DEBC2E-7FE7-4C4F-A22B-A7EAACC0A412}" type="slidenum">
              <a:rPr lang="en-US" smtClean="0"/>
              <a:t>45</a:t>
            </a:fld>
            <a:endParaRPr lang="en-US" dirty="0"/>
          </a:p>
        </p:txBody>
      </p:sp>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5"/>
          <p:cNvSpPr txBox="1">
            <a:spLocks noChangeArrowheads="1"/>
          </p:cNvSpPr>
          <p:nvPr/>
        </p:nvSpPr>
        <p:spPr bwMode="auto">
          <a:xfrm>
            <a:off x="533400" y="1295400"/>
            <a:ext cx="8077200" cy="1295400"/>
          </a:xfrm>
          <a:prstGeom prst="rect">
            <a:avLst/>
          </a:prstGeom>
          <a:noFill/>
          <a:ln w="12700" algn="ctr">
            <a:solidFill>
              <a:schemeClr val="bg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15000"/>
              </a:lnSpc>
              <a:spcBef>
                <a:spcPct val="40000"/>
              </a:spcBef>
              <a:buSzPct val="80000"/>
            </a:pPr>
            <a:r>
              <a:rPr lang="en-US" altLang="en-US" sz="2200" b="1" dirty="0">
                <a:latin typeface="Liberation Sans" panose="020B0604020202020204" pitchFamily="34" charset="0"/>
              </a:rPr>
              <a:t>Illustration:  </a:t>
            </a:r>
            <a:r>
              <a:rPr lang="en-US" altLang="en-US" sz="2200" dirty="0">
                <a:latin typeface="Liberation Sans" panose="020B0604020202020204" pitchFamily="34" charset="0"/>
              </a:rPr>
              <a:t>To find the cost of goods sold, it is </a:t>
            </a:r>
            <a:r>
              <a:rPr lang="en-US" altLang="en-US" sz="2200" b="1" dirty="0">
                <a:latin typeface="Liberation Sans" panose="020B0604020202020204" pitchFamily="34" charset="0"/>
              </a:rPr>
              <a:t>first</a:t>
            </a:r>
            <a:r>
              <a:rPr lang="en-US" altLang="en-US" sz="2200" dirty="0">
                <a:latin typeface="Liberation Sans" panose="020B0604020202020204" pitchFamily="34" charset="0"/>
              </a:rPr>
              <a:t> necessary to determine the </a:t>
            </a:r>
            <a:r>
              <a:rPr lang="en-US" altLang="en-US" sz="2200" b="1" dirty="0">
                <a:latin typeface="Liberation Sans" panose="020B0604020202020204" pitchFamily="34" charset="0"/>
              </a:rPr>
              <a:t>total unit cost of producing one product</a:t>
            </a:r>
            <a:r>
              <a:rPr lang="en-US" altLang="en-US" sz="2200" dirty="0">
                <a:latin typeface="Liberation Sans" panose="020B0604020202020204" pitchFamily="34" charset="0"/>
              </a:rPr>
              <a:t>, as follows.</a:t>
            </a:r>
          </a:p>
        </p:txBody>
      </p:sp>
      <p:sp>
        <p:nvSpPr>
          <p:cNvPr id="50181" name="Text Box 16"/>
          <p:cNvSpPr txBox="1">
            <a:spLocks noChangeArrowheads="1"/>
          </p:cNvSpPr>
          <p:nvPr/>
        </p:nvSpPr>
        <p:spPr bwMode="auto">
          <a:xfrm>
            <a:off x="533400" y="5105400"/>
            <a:ext cx="8077200" cy="914400"/>
          </a:xfrm>
          <a:prstGeom prst="rect">
            <a:avLst/>
          </a:prstGeom>
          <a:noFill/>
          <a:ln w="12700" algn="ctr">
            <a:solidFill>
              <a:schemeClr val="bg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15000"/>
              </a:lnSpc>
              <a:spcBef>
                <a:spcPct val="40000"/>
              </a:spcBef>
              <a:buSzPct val="80000"/>
            </a:pPr>
            <a:r>
              <a:rPr lang="en-US" altLang="en-US" sz="2200" b="1" dirty="0">
                <a:latin typeface="Liberation Sans" panose="020B0604020202020204" pitchFamily="34" charset="0"/>
              </a:rPr>
              <a:t>Second</a:t>
            </a:r>
            <a:r>
              <a:rPr lang="en-US" altLang="en-US" sz="2200" dirty="0">
                <a:latin typeface="Liberation Sans" panose="020B0604020202020204" pitchFamily="34" charset="0"/>
              </a:rPr>
              <a:t>, determine Cost of Goods Sold by multiplying units sold times unit cost:  15,000 units </a:t>
            </a:r>
            <a:r>
              <a:rPr lang="en-US" altLang="en-US" sz="2200" dirty="0">
                <a:latin typeface="Liberation Sans" panose="020B0604020202020204" pitchFamily="34" charset="0"/>
                <a:cs typeface="Arial" charset="0"/>
              </a:rPr>
              <a:t>x</a:t>
            </a:r>
            <a:r>
              <a:rPr lang="en-US" altLang="en-US" sz="2200" dirty="0">
                <a:latin typeface="Liberation Sans" panose="020B0604020202020204" pitchFamily="34" charset="0"/>
              </a:rPr>
              <a:t> $44</a:t>
            </a:r>
            <a:r>
              <a:rPr lang="en-US" altLang="en-US" sz="2200" dirty="0">
                <a:solidFill>
                  <a:schemeClr val="bg2"/>
                </a:solidFill>
                <a:latin typeface="Liberation Sans" panose="020B0604020202020204" pitchFamily="34" charset="0"/>
              </a:rPr>
              <a:t> = </a:t>
            </a:r>
            <a:r>
              <a:rPr lang="en-US" altLang="en-US" sz="2200" b="1" dirty="0">
                <a:solidFill>
                  <a:srgbClr val="800000"/>
                </a:solidFill>
                <a:latin typeface="Liberation Sans" panose="020B0604020202020204" pitchFamily="34" charset="0"/>
              </a:rPr>
              <a:t>$660,000</a:t>
            </a:r>
          </a:p>
        </p:txBody>
      </p:sp>
      <p:sp>
        <p:nvSpPr>
          <p:cNvPr id="50183"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Budgeted Income Statement</a:t>
            </a:r>
          </a:p>
        </p:txBody>
      </p:sp>
      <p:pic>
        <p:nvPicPr>
          <p:cNvPr id="10" name="Picture 9"/>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t="20967" r="66631"/>
          <a:stretch/>
        </p:blipFill>
        <p:spPr bwMode="auto">
          <a:xfrm>
            <a:off x="962168" y="2971800"/>
            <a:ext cx="2847832" cy="16764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pic>
        <p:nvPicPr>
          <p:cNvPr id="11" name="Picture 9"/>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l="53838" t="20967"/>
          <a:stretch/>
        </p:blipFill>
        <p:spPr bwMode="auto">
          <a:xfrm>
            <a:off x="3810000" y="2971800"/>
            <a:ext cx="3939655" cy="16764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5" name="Slide Number Placeholder 4">
            <a:extLst>
              <a:ext uri="{FF2B5EF4-FFF2-40B4-BE49-F238E27FC236}">
                <a16:creationId xmlns:a16="http://schemas.microsoft.com/office/drawing/2014/main" id="{0875EF48-3BD1-43C2-9146-EFFD79B46214}"/>
              </a:ext>
            </a:extLst>
          </p:cNvPr>
          <p:cNvSpPr>
            <a:spLocks noGrp="1"/>
          </p:cNvSpPr>
          <p:nvPr>
            <p:ph type="sldNum" sz="quarter" idx="12"/>
          </p:nvPr>
        </p:nvSpPr>
        <p:spPr/>
        <p:txBody>
          <a:bodyPr/>
          <a:lstStyle/>
          <a:p>
            <a:fld id="{E8DEBC2E-7FE7-4C4F-A22B-A7EAACC0A412}" type="slidenum">
              <a:rPr lang="en-US" smtClean="0"/>
              <a:t>46</a:t>
            </a:fld>
            <a:endParaRPr lang="en-US" dirty="0"/>
          </a:p>
        </p:txBody>
      </p:sp>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4"/>
          <p:cNvSpPr txBox="1">
            <a:spLocks noChangeArrowheads="1"/>
          </p:cNvSpPr>
          <p:nvPr/>
        </p:nvSpPr>
        <p:spPr bwMode="auto">
          <a:xfrm>
            <a:off x="510654" y="1219200"/>
            <a:ext cx="8077200" cy="1676400"/>
          </a:xfrm>
          <a:prstGeom prst="rect">
            <a:avLst/>
          </a:prstGeom>
          <a:noFill/>
          <a:ln w="12700" algn="ctr">
            <a:solidFill>
              <a:schemeClr val="bg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defPPr>
              <a:defRPr lang="en-US"/>
            </a:defPPr>
            <a:lvl1pPr>
              <a:lnSpc>
                <a:spcPct val="115000"/>
              </a:lnSpc>
              <a:spcBef>
                <a:spcPct val="40000"/>
              </a:spcBef>
              <a:buSzPct val="80000"/>
              <a:defRPr sz="2200" b="1">
                <a:latin typeface="Liberation Sans"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Illustration:  </a:t>
            </a:r>
            <a:r>
              <a:rPr lang="en-US" altLang="en-US" b="0" dirty="0"/>
              <a:t>All data for the income statement come from the individual </a:t>
            </a:r>
            <a:r>
              <a:rPr lang="en-US" altLang="en-US" dirty="0"/>
              <a:t>operating budgets </a:t>
            </a:r>
            <a:r>
              <a:rPr lang="en-US" altLang="en-US" b="0" dirty="0"/>
              <a:t>except the following: (1) interest expense is expected to be $100, and (2) income taxes are estimated to be $12,000.</a:t>
            </a:r>
          </a:p>
        </p:txBody>
      </p:sp>
      <p:sp>
        <p:nvSpPr>
          <p:cNvPr id="5120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8"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Budgeted Income Statement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530" y="2923691"/>
            <a:ext cx="6795448" cy="33977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bwMode="auto">
          <a:xfrm>
            <a:off x="1828800" y="3886200"/>
            <a:ext cx="1524000" cy="228600"/>
          </a:xfrm>
          <a:prstGeom prst="rect">
            <a:avLst/>
          </a:prstGeom>
          <a:solidFill>
            <a:schemeClr val="bg1">
              <a:lumMod val="95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9" name="Rectangle 8"/>
          <p:cNvSpPr/>
          <p:nvPr/>
        </p:nvSpPr>
        <p:spPr bwMode="auto">
          <a:xfrm>
            <a:off x="4419600" y="4622553"/>
            <a:ext cx="1676400" cy="228600"/>
          </a:xfrm>
          <a:prstGeom prst="rect">
            <a:avLst/>
          </a:prstGeom>
          <a:solidFill>
            <a:schemeClr val="bg1">
              <a:lumMod val="95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Slide Number Placeholder 5">
            <a:extLst>
              <a:ext uri="{FF2B5EF4-FFF2-40B4-BE49-F238E27FC236}">
                <a16:creationId xmlns:a16="http://schemas.microsoft.com/office/drawing/2014/main" id="{25040788-3479-487D-BDE4-CE561D8EF8B3}"/>
              </a:ext>
            </a:extLst>
          </p:cNvPr>
          <p:cNvSpPr>
            <a:spLocks noGrp="1"/>
          </p:cNvSpPr>
          <p:nvPr>
            <p:ph type="sldNum" sz="quarter" idx="12"/>
          </p:nvPr>
        </p:nvSpPr>
        <p:spPr/>
        <p:txBody>
          <a:bodyPr/>
          <a:lstStyle/>
          <a:p>
            <a:fld id="{E8DEBC2E-7FE7-4C4F-A22B-A7EAACC0A412}" type="slidenum">
              <a:rPr lang="en-US" smtClean="0"/>
              <a:t>47</a:t>
            </a:fld>
            <a:endParaRPr lang="en-US" dirty="0"/>
          </a:p>
        </p:txBody>
      </p:sp>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bwMode="auto">
          <a:xfrm>
            <a:off x="533400" y="1981200"/>
            <a:ext cx="8077200" cy="914400"/>
          </a:xfr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nSpc>
                <a:spcPct val="120000"/>
              </a:lnSpc>
              <a:buFont typeface="Wingdings" pitchFamily="2" charset="2"/>
              <a:buNone/>
            </a:pPr>
            <a:r>
              <a:rPr lang="en-US" altLang="en-US" sz="2200" b="0" dirty="0">
                <a:solidFill>
                  <a:schemeClr val="tx1"/>
                </a:solidFill>
                <a:effectLst/>
                <a:latin typeface="Liberation Sans" panose="020B0604020202020204" pitchFamily="34" charset="0"/>
              </a:rPr>
              <a:t>Each of the following budgets is used in preparing the budgeted income statement </a:t>
            </a:r>
            <a:r>
              <a:rPr lang="en-US" altLang="en-US" sz="2200" dirty="0">
                <a:solidFill>
                  <a:schemeClr val="tx1"/>
                </a:solidFill>
                <a:effectLst/>
                <a:latin typeface="Liberation Sans" panose="020B0604020202020204" pitchFamily="34" charset="0"/>
              </a:rPr>
              <a:t>except</a:t>
            </a:r>
            <a:r>
              <a:rPr lang="en-US" altLang="en-US" sz="2200" b="0" dirty="0">
                <a:solidFill>
                  <a:schemeClr val="tx1"/>
                </a:solidFill>
                <a:effectLst/>
                <a:latin typeface="Liberation Sans" panose="020B0604020202020204" pitchFamily="34" charset="0"/>
              </a:rPr>
              <a:t> the:</a:t>
            </a:r>
          </a:p>
        </p:txBody>
      </p:sp>
      <p:sp>
        <p:nvSpPr>
          <p:cNvPr id="52227" name="Rectangle 3"/>
          <p:cNvSpPr>
            <a:spLocks noChangeArrowheads="1"/>
          </p:cNvSpPr>
          <p:nvPr/>
        </p:nvSpPr>
        <p:spPr bwMode="auto">
          <a:xfrm>
            <a:off x="762000" y="2971800"/>
            <a:ext cx="7696200" cy="2362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182562" tIns="46038" rIns="182562" bIns="46038"/>
          <a:lstStyle>
            <a:lvl1pPr marL="517525" indent="-5175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buClr>
                <a:schemeClr val="accent2"/>
              </a:buClr>
              <a:buSzPct val="75000"/>
              <a:buFont typeface="Wingdings" pitchFamily="2" charset="2"/>
              <a:buNone/>
            </a:pPr>
            <a:r>
              <a:rPr lang="en-US" altLang="en-US" sz="2200" dirty="0">
                <a:latin typeface="Liberation Sans" panose="020B0604020202020204" pitchFamily="34" charset="0"/>
              </a:rPr>
              <a:t>a.	Sales budget.</a:t>
            </a:r>
          </a:p>
          <a:p>
            <a:pPr>
              <a:lnSpc>
                <a:spcPct val="120000"/>
              </a:lnSpc>
              <a:spcBef>
                <a:spcPct val="50000"/>
              </a:spcBef>
              <a:buClr>
                <a:schemeClr val="accent2"/>
              </a:buClr>
              <a:buSzPct val="75000"/>
              <a:buFont typeface="Wingdings" pitchFamily="2" charset="2"/>
              <a:buNone/>
            </a:pPr>
            <a:r>
              <a:rPr lang="en-US" altLang="en-US" sz="2200" dirty="0">
                <a:latin typeface="Liberation Sans" panose="020B0604020202020204" pitchFamily="34" charset="0"/>
              </a:rPr>
              <a:t>b. 	Selling and administrative budget. </a:t>
            </a:r>
          </a:p>
          <a:p>
            <a:pPr>
              <a:lnSpc>
                <a:spcPct val="120000"/>
              </a:lnSpc>
              <a:spcBef>
                <a:spcPct val="50000"/>
              </a:spcBef>
              <a:buClr>
                <a:schemeClr val="accent2"/>
              </a:buClr>
              <a:buSzPct val="75000"/>
              <a:buFont typeface="Wingdings" pitchFamily="2" charset="2"/>
              <a:buNone/>
            </a:pPr>
            <a:r>
              <a:rPr lang="en-US" altLang="en-US" sz="2200" dirty="0">
                <a:latin typeface="Liberation Sans" panose="020B0604020202020204" pitchFamily="34" charset="0"/>
              </a:rPr>
              <a:t>c. 	Capital expenditure budget.</a:t>
            </a:r>
          </a:p>
          <a:p>
            <a:pPr>
              <a:lnSpc>
                <a:spcPct val="120000"/>
              </a:lnSpc>
              <a:spcBef>
                <a:spcPct val="50000"/>
              </a:spcBef>
              <a:buClr>
                <a:schemeClr val="accent2"/>
              </a:buClr>
              <a:buSzPct val="75000"/>
              <a:buFont typeface="Wingdings" pitchFamily="2" charset="2"/>
              <a:buNone/>
            </a:pPr>
            <a:r>
              <a:rPr lang="en-US" altLang="en-US" sz="2200" dirty="0">
                <a:latin typeface="Liberation Sans" panose="020B0604020202020204" pitchFamily="34" charset="0"/>
              </a:rPr>
              <a:t>d. 	Direct labor budget. </a:t>
            </a:r>
          </a:p>
        </p:txBody>
      </p:sp>
      <p:sp>
        <p:nvSpPr>
          <p:cNvPr id="12" name="Text Box 9"/>
          <p:cNvSpPr txBox="1">
            <a:spLocks noChangeArrowheads="1"/>
          </p:cNvSpPr>
          <p:nvPr/>
        </p:nvSpPr>
        <p:spPr bwMode="auto">
          <a:xfrm>
            <a:off x="533400" y="1295400"/>
            <a:ext cx="43434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0066"/>
                </a:solidFill>
                <a:latin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sz="3000" dirty="0">
                <a:solidFill>
                  <a:schemeClr val="tx2">
                    <a:lumMod val="75000"/>
                  </a:schemeClr>
                </a:solidFill>
                <a:latin typeface="Liberation Sans" panose="020B0604020202020204" pitchFamily="34" charset="0"/>
              </a:rPr>
              <a:t>Question</a:t>
            </a:r>
          </a:p>
        </p:txBody>
      </p:sp>
      <p:sp>
        <p:nvSpPr>
          <p:cNvPr id="5223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Notched Right Arrow 8"/>
          <p:cNvSpPr/>
          <p:nvPr/>
        </p:nvSpPr>
        <p:spPr bwMode="auto">
          <a:xfrm>
            <a:off x="228600" y="4160520"/>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Budgeted Income Statement</a:t>
            </a:r>
          </a:p>
        </p:txBody>
      </p:sp>
      <p:sp>
        <p:nvSpPr>
          <p:cNvPr id="5" name="Slide Number Placeholder 4">
            <a:extLst>
              <a:ext uri="{FF2B5EF4-FFF2-40B4-BE49-F238E27FC236}">
                <a16:creationId xmlns:a16="http://schemas.microsoft.com/office/drawing/2014/main" id="{B950867F-C0FB-4DF2-8D94-D0331453860E}"/>
              </a:ext>
            </a:extLst>
          </p:cNvPr>
          <p:cNvSpPr>
            <a:spLocks noGrp="1"/>
          </p:cNvSpPr>
          <p:nvPr>
            <p:ph type="sldNum" sz="quarter" idx="12"/>
          </p:nvPr>
        </p:nvSpPr>
        <p:spPr/>
        <p:txBody>
          <a:bodyPr/>
          <a:lstStyle/>
          <a:p>
            <a:fld id="{E8DEBC2E-7FE7-4C4F-A22B-A7EAACC0A412}" type="slidenum">
              <a:rPr lang="en-US" smtClean="0"/>
              <a:t>48</a:t>
            </a:fld>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3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0"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DO IT! 3: Budgeted Income Statement</a:t>
            </a:r>
          </a:p>
        </p:txBody>
      </p:sp>
      <p:sp>
        <p:nvSpPr>
          <p:cNvPr id="5" name="Slide Number Placeholder 4">
            <a:extLst>
              <a:ext uri="{FF2B5EF4-FFF2-40B4-BE49-F238E27FC236}">
                <a16:creationId xmlns:a16="http://schemas.microsoft.com/office/drawing/2014/main" id="{B950867F-C0FB-4DF2-8D94-D0331453860E}"/>
              </a:ext>
            </a:extLst>
          </p:cNvPr>
          <p:cNvSpPr>
            <a:spLocks noGrp="1"/>
          </p:cNvSpPr>
          <p:nvPr>
            <p:ph type="sldNum" sz="quarter" idx="12"/>
          </p:nvPr>
        </p:nvSpPr>
        <p:spPr/>
        <p:txBody>
          <a:bodyPr/>
          <a:lstStyle/>
          <a:p>
            <a:fld id="{E8DEBC2E-7FE7-4C4F-A22B-A7EAACC0A412}" type="slidenum">
              <a:rPr lang="en-US" smtClean="0"/>
              <a:t>49</a:t>
            </a:fld>
            <a:endParaRPr lang="en-US" dirty="0"/>
          </a:p>
        </p:txBody>
      </p:sp>
      <p:sp>
        <p:nvSpPr>
          <p:cNvPr id="11" name="Content Placeholder 5">
            <a:extLst>
              <a:ext uri="{FF2B5EF4-FFF2-40B4-BE49-F238E27FC236}">
                <a16:creationId xmlns:a16="http://schemas.microsoft.com/office/drawing/2014/main" id="{7C353010-E1BC-4DE6-9F17-9EC9BEBD0741}"/>
              </a:ext>
            </a:extLst>
          </p:cNvPr>
          <p:cNvSpPr txBox="1">
            <a:spLocks/>
          </p:cNvSpPr>
          <p:nvPr/>
        </p:nvSpPr>
        <p:spPr>
          <a:xfrm>
            <a:off x="457200" y="1219200"/>
            <a:ext cx="8077200" cy="4724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Soriano Company is preparing its budgeted income statement for 2020. It estimates sales to be 1,200,000 units with total sales budget $61,500,000.</a:t>
            </a:r>
          </a:p>
          <a:p>
            <a:pPr marL="0" marR="0" lvl="0" indent="0" algn="l" defTabSz="914400" rtl="0" eaLnBrk="1" fontAlgn="auto" latinLnBrk="0" hangingPunct="1">
              <a:lnSpc>
                <a:spcPct val="100000"/>
              </a:lnSpc>
              <a:spcBef>
                <a:spcPts val="1200"/>
              </a:spcBef>
              <a:spcAft>
                <a:spcPts val="0"/>
              </a:spcAft>
              <a:buClrTx/>
              <a:buSzTx/>
              <a:buFont typeface="Arial"/>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Soriano budgets 3.0 pounds of </a:t>
            </a:r>
            <a:r>
              <a:rPr kumimoji="0" lang="en-US" altLang="en-US" sz="2400" b="1" i="0" u="none" strike="noStrike" kern="1200" cap="none" spc="0" normalizeH="0" baseline="0" noProof="0" dirty="0">
                <a:ln>
                  <a:noFill/>
                </a:ln>
                <a:solidFill>
                  <a:srgbClr val="000000"/>
                </a:solidFill>
                <a:effectLst/>
                <a:uLnTx/>
                <a:uFillTx/>
                <a:latin typeface="Calibri" panose="020F0502020204030204"/>
                <a:cs typeface="Times New Roman" charset="0"/>
              </a:rPr>
              <a:t>direct materials </a:t>
            </a: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per unit, direct materials cost at $5 per pound; 0.5 hours of </a:t>
            </a:r>
            <a:r>
              <a:rPr kumimoji="0" lang="en-US" altLang="en-US" sz="2400" b="1" i="0" u="none" strike="noStrike" kern="1200" cap="none" spc="0" normalizeH="0" baseline="0" noProof="0" dirty="0">
                <a:ln>
                  <a:noFill/>
                </a:ln>
                <a:solidFill>
                  <a:srgbClr val="000000"/>
                </a:solidFill>
                <a:effectLst/>
                <a:uLnTx/>
                <a:uFillTx/>
                <a:latin typeface="Calibri" panose="020F0502020204030204"/>
                <a:cs typeface="Times New Roman" charset="0"/>
              </a:rPr>
              <a:t>direct labor </a:t>
            </a: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per unit, labor costs at $15 per hour; and </a:t>
            </a:r>
            <a:r>
              <a:rPr kumimoji="0" lang="en-US" altLang="en-US" sz="2400" b="1" i="0" u="none" strike="noStrike" kern="1200" cap="none" spc="0" normalizeH="0" baseline="0" noProof="0" dirty="0">
                <a:ln>
                  <a:noFill/>
                </a:ln>
                <a:solidFill>
                  <a:srgbClr val="000000"/>
                </a:solidFill>
                <a:effectLst/>
                <a:uLnTx/>
                <a:uFillTx/>
                <a:latin typeface="Calibri" panose="020F0502020204030204"/>
                <a:cs typeface="Times New Roman" charset="0"/>
              </a:rPr>
              <a:t>manufacturing overhead </a:t>
            </a: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at $25 per direct labor hour. Its budgeted </a:t>
            </a:r>
            <a:r>
              <a:rPr kumimoji="0" lang="en-US" altLang="en-US" sz="2400" b="1" i="0" u="none" strike="noStrike" kern="1200" cap="none" spc="0" normalizeH="0" baseline="0" noProof="0" dirty="0">
                <a:ln>
                  <a:noFill/>
                </a:ln>
                <a:solidFill>
                  <a:srgbClr val="000000"/>
                </a:solidFill>
                <a:effectLst/>
                <a:uLnTx/>
                <a:uFillTx/>
                <a:latin typeface="Calibri" panose="020F0502020204030204"/>
                <a:cs typeface="Times New Roman" charset="0"/>
              </a:rPr>
              <a:t>selling and administrative expenses</a:t>
            </a: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 for 2020 are $12,000,000. </a:t>
            </a:r>
          </a:p>
          <a:p>
            <a:pPr marL="0" marR="0" lvl="0" indent="0" algn="l" defTabSz="914400" rtl="0" eaLnBrk="1" fontAlgn="auto" latinLnBrk="0" hangingPunct="1">
              <a:lnSpc>
                <a:spcPct val="100000"/>
              </a:lnSpc>
              <a:spcBef>
                <a:spcPts val="1200"/>
              </a:spcBef>
              <a:spcAft>
                <a:spcPts val="0"/>
              </a:spcAft>
              <a:buClrTx/>
              <a:buSzTx/>
              <a:buFont typeface="Arial"/>
              <a:buNone/>
              <a:tabLst/>
              <a:defRPr/>
            </a:pPr>
            <a:endParaRPr kumimoji="0" lang="en-US" altLang="en-US" sz="2400" b="0" i="0" u="none" strike="noStrike" kern="1200" cap="none" spc="0" normalizeH="0" baseline="0" noProof="0" dirty="0">
              <a:ln>
                <a:noFill/>
              </a:ln>
              <a:solidFill>
                <a:srgbClr val="911B21"/>
              </a:solidFill>
              <a:effectLst/>
              <a:uLnTx/>
              <a:uFillTx/>
              <a:latin typeface="Calibri" panose="020F0502020204030204"/>
              <a:cs typeface="Times New Roman" charset="0"/>
            </a:endParaRPr>
          </a:p>
          <a:p>
            <a:pPr marL="0" marR="0" lvl="0" indent="0" algn="l" defTabSz="914400" rtl="0" eaLnBrk="1" fontAlgn="auto" latinLnBrk="0" hangingPunct="1">
              <a:lnSpc>
                <a:spcPct val="100000"/>
              </a:lnSpc>
              <a:spcBef>
                <a:spcPts val="1200"/>
              </a:spcBef>
              <a:spcAft>
                <a:spcPts val="0"/>
              </a:spcAft>
              <a:buClrTx/>
              <a:buSzTx/>
              <a:buFont typeface="Arial"/>
              <a:buNone/>
              <a:tabLst/>
              <a:defRPr/>
            </a:pPr>
            <a:r>
              <a:rPr kumimoji="0" lang="en-US" altLang="en-US" sz="2400" b="0" i="0" u="none" strike="noStrike" kern="1200" cap="none" spc="0" normalizeH="0" baseline="0" noProof="0" dirty="0">
                <a:ln>
                  <a:noFill/>
                </a:ln>
                <a:solidFill>
                  <a:srgbClr val="911B21"/>
                </a:solidFill>
                <a:effectLst/>
                <a:uLnTx/>
                <a:uFillTx/>
                <a:latin typeface="Calibri" panose="020F0502020204030204"/>
                <a:cs typeface="Times New Roman" charset="0"/>
              </a:rPr>
              <a:t>a. </a:t>
            </a: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Calculate the budgeted total unit cost. </a:t>
            </a:r>
          </a:p>
          <a:p>
            <a:pPr marL="0" marR="0" lvl="0" indent="0" algn="l" defTabSz="914400" rtl="0" eaLnBrk="1" fontAlgn="auto" latinLnBrk="0" hangingPunct="1">
              <a:lnSpc>
                <a:spcPct val="100000"/>
              </a:lnSpc>
              <a:spcBef>
                <a:spcPts val="1200"/>
              </a:spcBef>
              <a:spcAft>
                <a:spcPts val="0"/>
              </a:spcAft>
              <a:buClrTx/>
              <a:buSzTx/>
              <a:buFont typeface="Arial"/>
              <a:buNone/>
              <a:tabLst/>
              <a:defRPr/>
            </a:pPr>
            <a:r>
              <a:rPr kumimoji="0" lang="en-US" altLang="en-US" sz="2400" b="0" i="0" u="none" strike="noStrike" kern="1200" cap="none" spc="0" normalizeH="0" baseline="0" noProof="0" dirty="0">
                <a:ln>
                  <a:noFill/>
                </a:ln>
                <a:solidFill>
                  <a:srgbClr val="911B21"/>
                </a:solidFill>
                <a:effectLst/>
                <a:uLnTx/>
                <a:uFillTx/>
                <a:latin typeface="Calibri" panose="020F0502020204030204"/>
                <a:cs typeface="Times New Roman" charset="0"/>
              </a:rPr>
              <a:t>b. </a:t>
            </a: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Prepare the budgeted income statement for 2020.</a:t>
            </a:r>
            <a:endParaRPr kumimoji="0" lang="en-US" sz="2400" b="0" i="0" u="none" strike="noStrike" kern="1200" cap="none" spc="0" normalizeH="0" baseline="0" noProof="0" dirty="0">
              <a:ln>
                <a:noFill/>
              </a:ln>
              <a:solidFill>
                <a:srgbClr val="000000"/>
              </a:solidFill>
              <a:effectLst/>
              <a:uLnTx/>
              <a:uFillTx/>
              <a:latin typeface="Calibri" panose="020F0502020204030204"/>
              <a:cs typeface="Times New Roman" charset="0"/>
            </a:endParaRPr>
          </a:p>
        </p:txBody>
      </p:sp>
    </p:spTree>
    <p:extLst>
      <p:ext uri="{BB962C8B-B14F-4D97-AF65-F5344CB8AC3E}">
        <p14:creationId xmlns:p14="http://schemas.microsoft.com/office/powerpoint/2010/main" val="3786721035"/>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150" name="Rectangle 8"/>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Budgeting and Accounting</a:t>
            </a:r>
          </a:p>
        </p:txBody>
      </p:sp>
      <p:sp>
        <p:nvSpPr>
          <p:cNvPr id="7" name="Rectangle 3"/>
          <p:cNvSpPr>
            <a:spLocks noGrp="1" noChangeArrowheads="1"/>
          </p:cNvSpPr>
          <p:nvPr>
            <p:ph type="body" sz="half" idx="1"/>
          </p:nvPr>
        </p:nvSpPr>
        <p:spPr>
          <a:xfrm>
            <a:off x="533400" y="1295400"/>
            <a:ext cx="8001000" cy="4876800"/>
          </a:xfrm>
          <a:solidFill>
            <a:schemeClr val="bg1"/>
          </a:solidFill>
          <a:extLst>
            <a:ext uri="{91240B29-F687-4F45-9708-019B960494DF}">
              <a14:hiddenLine xmlns:a14="http://schemas.microsoft.com/office/drawing/2010/main" w="12700" cap="flat" cmpd="sng">
                <a:solidFill>
                  <a:schemeClr val="tx1"/>
                </a:solidFill>
                <a:prstDash val="solid"/>
                <a:miter lim="800000"/>
                <a:headEnd/>
                <a:tailEnd/>
              </a14:hiddenLine>
            </a:ext>
          </a:extLst>
        </p:spPr>
        <p:txBody>
          <a:bodyPr vert="horz" wrap="square" lIns="90488" tIns="44450" rIns="90488" bIns="44450" numCol="1" anchor="t" anchorCtr="0" compatLnSpc="1">
            <a:prstTxWarp prst="textNoShape">
              <a:avLst/>
            </a:prstTxWarp>
            <a:normAutofit/>
          </a:bodyPr>
          <a:lstStyle/>
          <a:p>
            <a:pPr marL="285750" indent="-454025">
              <a:lnSpc>
                <a:spcPct val="125000"/>
              </a:lnSpc>
              <a:spcBef>
                <a:spcPct val="70000"/>
              </a:spcBef>
              <a:buClr>
                <a:srgbClr val="800000"/>
              </a:buClr>
              <a:buSzPct val="80000"/>
              <a:buFont typeface="Wingdings" pitchFamily="2" charset="2"/>
              <a:buChar char="u"/>
            </a:pPr>
            <a:r>
              <a:rPr lang="en-US" altLang="en-US" sz="2300" b="0" dirty="0">
                <a:effectLst/>
                <a:latin typeface="Liberation Sans" panose="020B0604020202020204" pitchFamily="34" charset="0"/>
              </a:rPr>
              <a:t>Historical accounting data on revenues and expenses help in formulating future budgets</a:t>
            </a:r>
          </a:p>
          <a:p>
            <a:pPr marL="285750" indent="-454025">
              <a:lnSpc>
                <a:spcPct val="125000"/>
              </a:lnSpc>
              <a:spcBef>
                <a:spcPct val="70000"/>
              </a:spcBef>
              <a:buClr>
                <a:srgbClr val="800000"/>
              </a:buClr>
              <a:buSzPct val="80000"/>
              <a:buFont typeface="Wingdings" pitchFamily="2" charset="2"/>
              <a:buChar char="u"/>
            </a:pPr>
            <a:r>
              <a:rPr lang="en-US" altLang="en-US" sz="2300" b="0" dirty="0">
                <a:effectLst/>
                <a:latin typeface="Liberation Sans" panose="020B0604020202020204" pitchFamily="34" charset="0"/>
              </a:rPr>
              <a:t>Accountants normally responsible for presenting management’s budgeting goals in financial terms</a:t>
            </a:r>
          </a:p>
          <a:p>
            <a:pPr marL="285750" indent="-454025">
              <a:lnSpc>
                <a:spcPct val="125000"/>
              </a:lnSpc>
              <a:spcBef>
                <a:spcPct val="70000"/>
              </a:spcBef>
              <a:buClr>
                <a:srgbClr val="800000"/>
              </a:buClr>
              <a:buSzPct val="80000"/>
              <a:buFont typeface="Wingdings" pitchFamily="2" charset="2"/>
              <a:buChar char="u"/>
            </a:pPr>
            <a:r>
              <a:rPr lang="en-US" altLang="en-US" sz="2300" b="0" dirty="0">
                <a:effectLst/>
                <a:latin typeface="Liberation Sans" panose="020B0604020202020204" pitchFamily="34" charset="0"/>
              </a:rPr>
              <a:t>Budget and its administration are the responsibility of management</a:t>
            </a:r>
          </a:p>
        </p:txBody>
      </p:sp>
      <p:sp>
        <p:nvSpPr>
          <p:cNvPr id="5" name="Slide Number Placeholder 4">
            <a:extLst>
              <a:ext uri="{FF2B5EF4-FFF2-40B4-BE49-F238E27FC236}">
                <a16:creationId xmlns:a16="http://schemas.microsoft.com/office/drawing/2014/main" id="{FD9057F8-EF90-4445-9EF9-5343A676BBFB}"/>
              </a:ext>
            </a:extLst>
          </p:cNvPr>
          <p:cNvSpPr>
            <a:spLocks noGrp="1"/>
          </p:cNvSpPr>
          <p:nvPr>
            <p:ph type="sldNum" sz="quarter" idx="12"/>
          </p:nvPr>
        </p:nvSpPr>
        <p:spPr/>
        <p:txBody>
          <a:bodyPr/>
          <a:lstStyle/>
          <a:p>
            <a:fld id="{E8DEBC2E-7FE7-4C4F-A22B-A7EAACC0A412}" type="slidenum">
              <a:rPr lang="en-US" smtClean="0"/>
              <a:t>5</a:t>
            </a:fld>
            <a:endParaRPr lang="en-US" dirty="0"/>
          </a:p>
        </p:txBody>
      </p:sp>
    </p:spTree>
    <p:extLst>
      <p:ext uri="{BB962C8B-B14F-4D97-AF65-F5344CB8AC3E}">
        <p14:creationId xmlns:p14="http://schemas.microsoft.com/office/powerpoint/2010/main" val="2449510749"/>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3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0"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DO IT! 3: Budgeted Income Statement</a:t>
            </a:r>
          </a:p>
        </p:txBody>
      </p:sp>
      <p:sp>
        <p:nvSpPr>
          <p:cNvPr id="5" name="Slide Number Placeholder 4">
            <a:extLst>
              <a:ext uri="{FF2B5EF4-FFF2-40B4-BE49-F238E27FC236}">
                <a16:creationId xmlns:a16="http://schemas.microsoft.com/office/drawing/2014/main" id="{B950867F-C0FB-4DF2-8D94-D0331453860E}"/>
              </a:ext>
            </a:extLst>
          </p:cNvPr>
          <p:cNvSpPr>
            <a:spLocks noGrp="1"/>
          </p:cNvSpPr>
          <p:nvPr>
            <p:ph type="sldNum" sz="quarter" idx="12"/>
          </p:nvPr>
        </p:nvSpPr>
        <p:spPr/>
        <p:txBody>
          <a:bodyPr/>
          <a:lstStyle/>
          <a:p>
            <a:fld id="{E8DEBC2E-7FE7-4C4F-A22B-A7EAACC0A412}" type="slidenum">
              <a:rPr lang="en-US" smtClean="0"/>
              <a:t>50</a:t>
            </a:fld>
            <a:endParaRPr lang="en-US" dirty="0"/>
          </a:p>
        </p:txBody>
      </p:sp>
      <p:graphicFrame>
        <p:nvGraphicFramePr>
          <p:cNvPr id="6" name="Content Placeholder 12" descr="Table is accessible to screenreaders">
            <a:extLst>
              <a:ext uri="{FF2B5EF4-FFF2-40B4-BE49-F238E27FC236}">
                <a16:creationId xmlns:a16="http://schemas.microsoft.com/office/drawing/2014/main" id="{840E9B1F-0A5F-4533-8188-54E6B2A78D8C}"/>
              </a:ext>
            </a:extLst>
          </p:cNvPr>
          <p:cNvGraphicFramePr>
            <a:graphicFrameLocks/>
          </p:cNvGraphicFramePr>
          <p:nvPr/>
        </p:nvGraphicFramePr>
        <p:xfrm>
          <a:off x="762000" y="2133600"/>
          <a:ext cx="7086600" cy="2123440"/>
        </p:xfrm>
        <a:graphic>
          <a:graphicData uri="http://schemas.openxmlformats.org/drawingml/2006/table">
            <a:tbl>
              <a:tblPr firstRow="1" bandRow="1"/>
              <a:tblGrid>
                <a:gridCol w="2514600">
                  <a:extLst>
                    <a:ext uri="{9D8B030D-6E8A-4147-A177-3AD203B41FA5}">
                      <a16:colId xmlns:a16="http://schemas.microsoft.com/office/drawing/2014/main" val="2055020066"/>
                    </a:ext>
                  </a:extLst>
                </a:gridCol>
                <a:gridCol w="1534885">
                  <a:extLst>
                    <a:ext uri="{9D8B030D-6E8A-4147-A177-3AD203B41FA5}">
                      <a16:colId xmlns:a16="http://schemas.microsoft.com/office/drawing/2014/main" val="1319199450"/>
                    </a:ext>
                  </a:extLst>
                </a:gridCol>
                <a:gridCol w="1552302">
                  <a:extLst>
                    <a:ext uri="{9D8B030D-6E8A-4147-A177-3AD203B41FA5}">
                      <a16:colId xmlns:a16="http://schemas.microsoft.com/office/drawing/2014/main" val="160284900"/>
                    </a:ext>
                  </a:extLst>
                </a:gridCol>
                <a:gridCol w="1484813">
                  <a:extLst>
                    <a:ext uri="{9D8B030D-6E8A-4147-A177-3AD203B41FA5}">
                      <a16:colId xmlns:a16="http://schemas.microsoft.com/office/drawing/2014/main" val="926410194"/>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US" sz="1800" b="1" u="none" strike="noStrike" dirty="0">
                          <a:solidFill>
                            <a:schemeClr val="tx1"/>
                          </a:solidFill>
                          <a:effectLst/>
                          <a:latin typeface="+mn-lt"/>
                          <a:cs typeface="Times New Roman" panose="02020603050405020304" pitchFamily="18" charset="0"/>
                        </a:rPr>
                        <a:t>Cost Element</a:t>
                      </a:r>
                      <a:endParaRPr lang="en-US" sz="1800" b="1" i="0" u="none" strike="noStrike" dirty="0">
                        <a:solidFill>
                          <a:schemeClr val="tx1"/>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US" sz="1800" b="1" u="none" strike="noStrike" dirty="0">
                          <a:solidFill>
                            <a:schemeClr val="tx1"/>
                          </a:solidFill>
                          <a:effectLst/>
                          <a:latin typeface="+mn-lt"/>
                          <a:cs typeface="Times New Roman" panose="02020603050405020304" pitchFamily="18" charset="0"/>
                        </a:rPr>
                        <a:t> Quantity </a:t>
                      </a:r>
                      <a:endParaRPr lang="en-US" sz="1800" b="1" i="0" u="none" strike="noStrike" dirty="0">
                        <a:solidFill>
                          <a:schemeClr val="tx1"/>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US" sz="1800" b="1" u="none" strike="noStrike" dirty="0">
                          <a:solidFill>
                            <a:schemeClr val="tx1"/>
                          </a:solidFill>
                          <a:effectLst/>
                          <a:latin typeface="+mn-lt"/>
                          <a:cs typeface="Times New Roman" panose="02020603050405020304" pitchFamily="18" charset="0"/>
                        </a:rPr>
                        <a:t> Unit Cost </a:t>
                      </a:r>
                      <a:endParaRPr lang="en-US" sz="1800" b="1" i="0" u="none" strike="noStrike" dirty="0">
                        <a:solidFill>
                          <a:schemeClr val="tx1"/>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US" sz="1800" b="1" u="none" strike="noStrike" dirty="0">
                          <a:solidFill>
                            <a:schemeClr val="tx1"/>
                          </a:solidFill>
                          <a:effectLst/>
                          <a:latin typeface="+mn-lt"/>
                          <a:cs typeface="Times New Roman" panose="02020603050405020304" pitchFamily="18" charset="0"/>
                        </a:rPr>
                        <a:t> Total </a:t>
                      </a:r>
                      <a:endParaRPr lang="en-US" sz="1800" b="1" i="0" u="none" strike="noStrike" dirty="0">
                        <a:solidFill>
                          <a:schemeClr val="tx1"/>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109786361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1800" u="none" strike="noStrike" dirty="0">
                          <a:effectLst/>
                          <a:latin typeface="+mn-lt"/>
                          <a:cs typeface="Times New Roman" panose="02020603050405020304" pitchFamily="18" charset="0"/>
                        </a:rPr>
                        <a:t>Direct materials </a:t>
                      </a:r>
                      <a:endParaRPr lang="en-US" sz="1800" b="0" i="0" u="none" strike="noStrike" dirty="0">
                        <a:solidFill>
                          <a:srgbClr val="000000"/>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tabLst>
                          <a:tab pos="228600" algn="l"/>
                        </a:tabLst>
                      </a:pPr>
                      <a:r>
                        <a:rPr lang="en-US" sz="1800" u="none" strike="noStrike" dirty="0">
                          <a:effectLst/>
                          <a:latin typeface="+mn-lt"/>
                          <a:cs typeface="Times New Roman" panose="02020603050405020304" pitchFamily="18" charset="0"/>
                        </a:rPr>
                        <a:t> 3.0 pounds </a:t>
                      </a:r>
                      <a:endParaRPr lang="en-US" sz="1800" b="0" i="0" u="none" strike="noStrike" dirty="0">
                        <a:solidFill>
                          <a:srgbClr val="000000"/>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 </a:t>
                      </a:r>
                      <a:r>
                        <a:rPr lang="en-US" sz="1800" u="none" strike="noStrike" baseline="0" dirty="0">
                          <a:effectLst/>
                          <a:latin typeface="+mn-lt"/>
                          <a:cs typeface="Times New Roman" panose="02020603050405020304" pitchFamily="18" charset="0"/>
                        </a:rPr>
                        <a:t> </a:t>
                      </a:r>
                      <a:r>
                        <a:rPr lang="en-US" sz="1800" u="none" strike="noStrike" dirty="0">
                          <a:effectLst/>
                          <a:latin typeface="+mn-lt"/>
                          <a:cs typeface="Times New Roman" panose="02020603050405020304" pitchFamily="18" charset="0"/>
                        </a:rPr>
                        <a:t>5 </a:t>
                      </a:r>
                      <a:endParaRPr lang="en-US" sz="1800" b="0" i="0" u="none" strike="noStrike" dirty="0">
                        <a:solidFill>
                          <a:srgbClr val="000000"/>
                        </a:solidFill>
                        <a:effectLst/>
                        <a:latin typeface="+mn-lt"/>
                        <a:cs typeface="Times New Roman" panose="02020603050405020304" pitchFamily="18" charset="0"/>
                      </a:endParaRPr>
                    </a:p>
                  </a:txBody>
                  <a:tcPr marL="0" marR="716890"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15.00 </a:t>
                      </a:r>
                      <a:endParaRPr lang="en-US" sz="1800" b="0" i="0" u="none" strike="noStrike" dirty="0">
                        <a:solidFill>
                          <a:srgbClr val="000000"/>
                        </a:solidFill>
                        <a:effectLst/>
                        <a:latin typeface="+mn-lt"/>
                        <a:cs typeface="Times New Roman" panose="02020603050405020304" pitchFamily="18" charset="0"/>
                      </a:endParaRPr>
                    </a:p>
                  </a:txBody>
                  <a:tcPr marL="0" marR="409651"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203487742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1800" u="none" strike="noStrike" dirty="0">
                          <a:effectLst/>
                          <a:latin typeface="+mn-lt"/>
                          <a:cs typeface="Times New Roman" panose="02020603050405020304" pitchFamily="18" charset="0"/>
                        </a:rPr>
                        <a:t>Direct labor </a:t>
                      </a:r>
                      <a:endParaRPr lang="en-US" sz="1800" b="0" i="0" u="none" strike="noStrike" dirty="0">
                        <a:solidFill>
                          <a:srgbClr val="000000"/>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.5 hours </a:t>
                      </a:r>
                      <a:endParaRPr lang="en-US" sz="1800" b="0" i="0" u="none" strike="noStrike" dirty="0">
                        <a:solidFill>
                          <a:srgbClr val="000000"/>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15 </a:t>
                      </a:r>
                      <a:endParaRPr lang="en-US" sz="1800" b="0" i="0" u="none" strike="noStrike" dirty="0">
                        <a:solidFill>
                          <a:srgbClr val="000000"/>
                        </a:solidFill>
                        <a:effectLst/>
                        <a:latin typeface="+mn-lt"/>
                        <a:cs typeface="Times New Roman" panose="02020603050405020304" pitchFamily="18" charset="0"/>
                      </a:endParaRPr>
                    </a:p>
                  </a:txBody>
                  <a:tcPr marL="0" marR="71689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7.50</a:t>
                      </a:r>
                      <a:endParaRPr lang="en-US" sz="1800" b="0" i="0" u="none" strike="noStrike" dirty="0">
                        <a:solidFill>
                          <a:srgbClr val="000000"/>
                        </a:solidFill>
                        <a:effectLst/>
                        <a:latin typeface="+mn-lt"/>
                        <a:cs typeface="Times New Roman" panose="02020603050405020304" pitchFamily="18" charset="0"/>
                      </a:endParaRPr>
                    </a:p>
                  </a:txBody>
                  <a:tcPr marL="0" marR="409651"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2325763771"/>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1800" u="none" strike="noStrike" dirty="0">
                          <a:effectLst/>
                          <a:latin typeface="+mn-lt"/>
                          <a:cs typeface="Times New Roman" panose="02020603050405020304" pitchFamily="18" charset="0"/>
                        </a:rPr>
                        <a:t>Manufacturing overhead</a:t>
                      </a:r>
                      <a:endParaRPr lang="en-US" sz="1800" b="0" i="0" u="none" strike="noStrike" dirty="0">
                        <a:solidFill>
                          <a:srgbClr val="000000"/>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.5 hours </a:t>
                      </a:r>
                      <a:endParaRPr lang="en-US" sz="1800" b="0" i="0" u="none" strike="noStrike" dirty="0">
                        <a:solidFill>
                          <a:srgbClr val="000000"/>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25 </a:t>
                      </a:r>
                      <a:endParaRPr lang="en-US" sz="1800" b="0" i="0" u="none" strike="noStrike" dirty="0">
                        <a:solidFill>
                          <a:srgbClr val="000000"/>
                        </a:solidFill>
                        <a:effectLst/>
                        <a:latin typeface="+mn-lt"/>
                        <a:cs typeface="Times New Roman" panose="02020603050405020304" pitchFamily="18" charset="0"/>
                      </a:endParaRPr>
                    </a:p>
                  </a:txBody>
                  <a:tcPr marL="0" marR="71689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12.50 </a:t>
                      </a:r>
                      <a:endParaRPr lang="en-US" sz="1800" b="0" i="0" u="none" strike="noStrike" dirty="0">
                        <a:solidFill>
                          <a:srgbClr val="000000"/>
                        </a:solidFill>
                        <a:effectLst/>
                        <a:latin typeface="+mn-lt"/>
                        <a:cs typeface="Times New Roman" panose="02020603050405020304" pitchFamily="18" charset="0"/>
                      </a:endParaRPr>
                    </a:p>
                  </a:txBody>
                  <a:tcPr marL="0" marR="409651"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5141197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1800" b="1" u="none" strike="noStrike" dirty="0">
                          <a:solidFill>
                            <a:srgbClr val="990000"/>
                          </a:solidFill>
                          <a:effectLst/>
                          <a:latin typeface="+mn-lt"/>
                          <a:cs typeface="Times New Roman" panose="02020603050405020304" pitchFamily="18" charset="0"/>
                        </a:rPr>
                        <a:t>Total unit cost </a:t>
                      </a:r>
                      <a:endParaRPr lang="en-US" sz="1800" b="1" i="0" u="none" strike="noStrike" dirty="0">
                        <a:solidFill>
                          <a:srgbClr val="990000"/>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endParaRPr lang="en-US" sz="1800" b="1" i="0" u="none" strike="noStrike" dirty="0">
                        <a:solidFill>
                          <a:schemeClr val="bg2"/>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endParaRPr lang="en-US" sz="1800" b="1" i="0" u="none" strike="noStrike" dirty="0">
                        <a:solidFill>
                          <a:schemeClr val="bg2"/>
                        </a:solidFill>
                        <a:effectLst/>
                        <a:latin typeface="+mn-lt"/>
                        <a:cs typeface="Times New Roman" panose="02020603050405020304" pitchFamily="18" charset="0"/>
                      </a:endParaRPr>
                    </a:p>
                  </a:txBody>
                  <a:tcPr marL="0" marR="51206" anchor="b">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b="1" u="none" strike="noStrike" dirty="0">
                          <a:solidFill>
                            <a:srgbClr val="990000"/>
                          </a:solidFill>
                          <a:effectLst/>
                          <a:latin typeface="+mn-lt"/>
                          <a:cs typeface="Times New Roman" panose="02020603050405020304" pitchFamily="18" charset="0"/>
                        </a:rPr>
                        <a:t>$ 35.00 </a:t>
                      </a:r>
                      <a:endParaRPr lang="en-US" sz="1800" b="1" i="0" u="none" strike="noStrike" dirty="0">
                        <a:solidFill>
                          <a:srgbClr val="990000"/>
                        </a:solidFill>
                        <a:effectLst/>
                        <a:latin typeface="+mn-lt"/>
                        <a:cs typeface="Times New Roman" panose="02020603050405020304" pitchFamily="18" charset="0"/>
                      </a:endParaRPr>
                    </a:p>
                  </a:txBody>
                  <a:tcPr marL="0" marR="409651"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2345748333"/>
                  </a:ext>
                </a:extLst>
              </a:tr>
            </a:tbl>
          </a:graphicData>
        </a:graphic>
      </p:graphicFrame>
      <p:sp>
        <p:nvSpPr>
          <p:cNvPr id="7" name="Text Box 9">
            <a:extLst>
              <a:ext uri="{FF2B5EF4-FFF2-40B4-BE49-F238E27FC236}">
                <a16:creationId xmlns:a16="http://schemas.microsoft.com/office/drawing/2014/main" id="{CEFB607D-AE71-4A7F-B82E-636239BB6942}"/>
              </a:ext>
            </a:extLst>
          </p:cNvPr>
          <p:cNvSpPr txBox="1">
            <a:spLocks noChangeArrowheads="1"/>
          </p:cNvSpPr>
          <p:nvPr/>
        </p:nvSpPr>
        <p:spPr bwMode="auto">
          <a:xfrm>
            <a:off x="533400" y="1295400"/>
            <a:ext cx="8077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sz="2800" b="1">
                <a:solidFill>
                  <a:srgbClr val="000066"/>
                </a:solidFill>
                <a:latin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sz="2400" dirty="0">
                <a:solidFill>
                  <a:srgbClr val="196E78"/>
                </a:solidFill>
                <a:latin typeface="Liberation Sans" panose="020B0604020202020204"/>
                <a:cs typeface="Times New Roman" charset="0"/>
              </a:rPr>
              <a:t>a. Calculate the budgeted total unit cost. </a:t>
            </a:r>
          </a:p>
        </p:txBody>
      </p:sp>
    </p:spTree>
    <p:extLst>
      <p:ext uri="{BB962C8B-B14F-4D97-AF65-F5344CB8AC3E}">
        <p14:creationId xmlns:p14="http://schemas.microsoft.com/office/powerpoint/2010/main" val="1322972546"/>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3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0"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DO IT! 3: Budgeted Income Statement</a:t>
            </a:r>
          </a:p>
        </p:txBody>
      </p:sp>
      <p:sp>
        <p:nvSpPr>
          <p:cNvPr id="5" name="Slide Number Placeholder 4">
            <a:extLst>
              <a:ext uri="{FF2B5EF4-FFF2-40B4-BE49-F238E27FC236}">
                <a16:creationId xmlns:a16="http://schemas.microsoft.com/office/drawing/2014/main" id="{B950867F-C0FB-4DF2-8D94-D0331453860E}"/>
              </a:ext>
            </a:extLst>
          </p:cNvPr>
          <p:cNvSpPr>
            <a:spLocks noGrp="1"/>
          </p:cNvSpPr>
          <p:nvPr>
            <p:ph type="sldNum" sz="quarter" idx="12"/>
          </p:nvPr>
        </p:nvSpPr>
        <p:spPr/>
        <p:txBody>
          <a:bodyPr/>
          <a:lstStyle/>
          <a:p>
            <a:fld id="{E8DEBC2E-7FE7-4C4F-A22B-A7EAACC0A412}" type="slidenum">
              <a:rPr lang="en-US" smtClean="0"/>
              <a:t>51</a:t>
            </a:fld>
            <a:endParaRPr lang="en-US" dirty="0"/>
          </a:p>
        </p:txBody>
      </p:sp>
      <p:sp>
        <p:nvSpPr>
          <p:cNvPr id="7" name="Text Box 9">
            <a:extLst>
              <a:ext uri="{FF2B5EF4-FFF2-40B4-BE49-F238E27FC236}">
                <a16:creationId xmlns:a16="http://schemas.microsoft.com/office/drawing/2014/main" id="{CEFB607D-AE71-4A7F-B82E-636239BB6942}"/>
              </a:ext>
            </a:extLst>
          </p:cNvPr>
          <p:cNvSpPr txBox="1">
            <a:spLocks noChangeArrowheads="1"/>
          </p:cNvSpPr>
          <p:nvPr/>
        </p:nvSpPr>
        <p:spPr bwMode="auto">
          <a:xfrm>
            <a:off x="533400" y="1295400"/>
            <a:ext cx="8077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sz="2800" b="1">
                <a:solidFill>
                  <a:srgbClr val="000066"/>
                </a:solidFill>
                <a:latin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sz="2400" dirty="0">
                <a:solidFill>
                  <a:srgbClr val="196E78"/>
                </a:solidFill>
                <a:latin typeface="Liberation Sans" panose="020B0604020202020204"/>
                <a:cs typeface="Times New Roman" charset="0"/>
              </a:rPr>
              <a:t>b. Prepare the budgeted income statement for 2020.</a:t>
            </a:r>
          </a:p>
        </p:txBody>
      </p:sp>
      <p:pic>
        <p:nvPicPr>
          <p:cNvPr id="8" name="Content Placeholder 9" descr="An illustration displays income statement. The illustration has a three-line heading that contains the name of the company, Soriano company; the type of statement, budgeted income statement; and the date, for the year ending December 31, 2020. The sales (1,200,000 units from sales budget) are $61,500,000. The cost of goods sold (1,200,000 times $35 per unit) is 42,000,000. The gross profit is 19,500,000. The selling and administrative expenses are 12,000,000. The net income is $7,500,000.">
            <a:extLst>
              <a:ext uri="{FF2B5EF4-FFF2-40B4-BE49-F238E27FC236}">
                <a16:creationId xmlns:a16="http://schemas.microsoft.com/office/drawing/2014/main" id="{5BE5FDEC-127D-4C71-B22C-AA70C99FD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14" y="2143213"/>
            <a:ext cx="7320458" cy="3114587"/>
          </a:xfrm>
          <a:prstGeom prst="rect">
            <a:avLst/>
          </a:prstGeom>
        </p:spPr>
      </p:pic>
    </p:spTree>
    <p:extLst>
      <p:ext uri="{BB962C8B-B14F-4D97-AF65-F5344CB8AC3E}">
        <p14:creationId xmlns:p14="http://schemas.microsoft.com/office/powerpoint/2010/main" val="2962261282"/>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004BF8C1-CC3A-4727-9187-4A1CD9CD077B}"/>
              </a:ext>
            </a:extLst>
          </p:cNvPr>
          <p:cNvSpPr txBox="1">
            <a:spLocks/>
          </p:cNvSpPr>
          <p:nvPr/>
        </p:nvSpPr>
        <p:spPr>
          <a:xfrm>
            <a:off x="761999" y="3886200"/>
            <a:ext cx="7732713" cy="520700"/>
          </a:xfrm>
          <a:prstGeom prst="rect">
            <a:avLst/>
          </a:prstGeom>
        </p:spPr>
        <p:txBody>
          <a:bodyPr anchor="b"/>
          <a:lstStyle>
            <a:lvl1pPr marL="0" indent="0" algn="l" defTabSz="914400" rtl="0" eaLnBrk="1" latinLnBrk="0" hangingPunct="1">
              <a:lnSpc>
                <a:spcPct val="90000"/>
              </a:lnSpc>
              <a:spcBef>
                <a:spcPts val="1000"/>
              </a:spcBef>
              <a:buFont typeface="Arial"/>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9pPr>
          </a:lstStyle>
          <a:p>
            <a:pPr fontAlgn="auto">
              <a:spcBef>
                <a:spcPct val="0"/>
              </a:spcBef>
              <a:spcAft>
                <a:spcPts val="0"/>
              </a:spcAft>
            </a:pPr>
            <a:r>
              <a:rPr lang="en-US" sz="1800" b="1">
                <a:latin typeface="Liberation Sans" panose="020B0604020202020204" pitchFamily="34" charset="0"/>
              </a:rPr>
              <a:t>Learning Objective 22-4</a:t>
            </a:r>
            <a:endParaRPr lang="en-US" sz="1800" b="1" dirty="0">
              <a:latin typeface="Liberation Sans" panose="020B0604020202020204" pitchFamily="34" charset="0"/>
            </a:endParaRPr>
          </a:p>
        </p:txBody>
      </p:sp>
      <p:sp>
        <p:nvSpPr>
          <p:cNvPr id="10" name="Rectangle 5">
            <a:extLst>
              <a:ext uri="{FF2B5EF4-FFF2-40B4-BE49-F238E27FC236}">
                <a16:creationId xmlns:a16="http://schemas.microsoft.com/office/drawing/2014/main" id="{CED0C413-507B-4242-9C7E-13575B2B35A5}"/>
              </a:ext>
            </a:extLst>
          </p:cNvPr>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eaLnBrk="1" fontAlgn="auto" hangingPunct="1">
              <a:spcBef>
                <a:spcPts val="0"/>
              </a:spcBef>
              <a:spcAft>
                <a:spcPts val="0"/>
              </a:spcAft>
            </a:pPr>
            <a:r>
              <a:rPr lang="en-US" sz="3200" b="1" dirty="0">
                <a:solidFill>
                  <a:srgbClr val="FFFFFF"/>
                </a:solidFill>
                <a:latin typeface="Liberation Sans" panose="020B0604020202020204" pitchFamily="34" charset="0"/>
              </a:rPr>
              <a:t>Cash Budget and </a:t>
            </a:r>
          </a:p>
          <a:p>
            <a:pPr marL="111120" eaLnBrk="1" fontAlgn="auto" hangingPunct="1">
              <a:spcBef>
                <a:spcPts val="0"/>
              </a:spcBef>
              <a:spcAft>
                <a:spcPts val="0"/>
              </a:spcAft>
            </a:pPr>
            <a:r>
              <a:rPr lang="en-US" sz="3200" b="1" dirty="0">
                <a:solidFill>
                  <a:srgbClr val="FFFFFF"/>
                </a:solidFill>
                <a:latin typeface="Liberation Sans" panose="020B0604020202020204" pitchFamily="34" charset="0"/>
              </a:rPr>
              <a:t>Budgeted Balance Sheet</a:t>
            </a:r>
          </a:p>
        </p:txBody>
      </p:sp>
      <p:sp>
        <p:nvSpPr>
          <p:cNvPr id="13" name="Slide Number Placeholder 12">
            <a:extLst>
              <a:ext uri="{FF2B5EF4-FFF2-40B4-BE49-F238E27FC236}">
                <a16:creationId xmlns:a16="http://schemas.microsoft.com/office/drawing/2014/main" id="{5D9A83B5-5393-4DEB-BDD5-23447B775486}"/>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52</a:t>
            </a:fld>
            <a:endParaRPr lang="en-US" dirty="0">
              <a:solidFill>
                <a:srgbClr val="000000">
                  <a:tint val="75000"/>
                </a:srgbClr>
              </a:solidFill>
            </a:endParaRPr>
          </a:p>
        </p:txBody>
      </p:sp>
    </p:spTree>
    <p:extLst>
      <p:ext uri="{BB962C8B-B14F-4D97-AF65-F5344CB8AC3E}">
        <p14:creationId xmlns:p14="http://schemas.microsoft.com/office/powerpoint/2010/main" val="3008007611"/>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r>
              <a:rPr lang="en-US" sz="3200" b="1" dirty="0">
                <a:solidFill>
                  <a:srgbClr val="FFFFFF"/>
                </a:solidFill>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10926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Cash budget</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Budgeted balance sheet</a:t>
            </a:r>
            <a:endParaRPr lang="en-US" altLang="en-US" sz="1800" b="0" dirty="0">
              <a:solidFill>
                <a:srgbClr val="000000"/>
              </a:solidFill>
              <a:latin typeface="Liberation Sans" panose="020B0604020202020204" pitchFamily="34" charset="0"/>
            </a:endParaRPr>
          </a:p>
        </p:txBody>
      </p:sp>
      <p:sp>
        <p:nvSpPr>
          <p:cNvPr id="6" name="Slide Number Placeholder 5">
            <a:extLst>
              <a:ext uri="{FF2B5EF4-FFF2-40B4-BE49-F238E27FC236}">
                <a16:creationId xmlns:a16="http://schemas.microsoft.com/office/drawing/2014/main" id="{CB751AAD-9A78-4352-8906-800EA4CA0ED0}"/>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53</a:t>
            </a:fld>
            <a:endParaRPr lang="en-US" dirty="0">
              <a:solidFill>
                <a:srgbClr val="000000">
                  <a:tint val="75000"/>
                </a:srgbClr>
              </a:solidFill>
            </a:endParaRPr>
          </a:p>
        </p:txBody>
      </p:sp>
    </p:spTree>
    <p:extLst>
      <p:ext uri="{BB962C8B-B14F-4D97-AF65-F5344CB8AC3E}">
        <p14:creationId xmlns:p14="http://schemas.microsoft.com/office/powerpoint/2010/main" val="2880666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1600200" y="276367"/>
            <a:ext cx="6159439"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12" name="Rectangle 11"/>
          <p:cNvSpPr/>
          <p:nvPr/>
        </p:nvSpPr>
        <p:spPr bwMode="auto">
          <a:xfrm>
            <a:off x="5195248" y="5423845"/>
            <a:ext cx="1524000" cy="822960"/>
          </a:xfrm>
          <a:prstGeom prst="rect">
            <a:avLst/>
          </a:prstGeom>
          <a:noFill/>
          <a:ln w="38100" cap="sq" cmpd="sng" algn="ctr">
            <a:solidFill>
              <a:srgbClr val="FF0000"/>
            </a:solidFill>
            <a:prstDash val="solid"/>
            <a:round/>
            <a:headEnd type="none" w="sm" len="sm"/>
            <a:tailEnd type="none" w="sm" len="sm"/>
          </a:ln>
          <a:effectLst>
            <a:glow rad="228600">
              <a:srgbClr val="FF0000">
                <a:alpha val="40000"/>
              </a:srgbClr>
            </a:glo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3" name="Rectangle 12"/>
          <p:cNvSpPr/>
          <p:nvPr/>
        </p:nvSpPr>
        <p:spPr bwMode="auto">
          <a:xfrm>
            <a:off x="3540457" y="5410199"/>
            <a:ext cx="1500116" cy="822960"/>
          </a:xfrm>
          <a:prstGeom prst="rect">
            <a:avLst/>
          </a:prstGeom>
          <a:noFill/>
          <a:ln w="38100" cap="sq" cmpd="sng" algn="ctr">
            <a:solidFill>
              <a:srgbClr val="FF0000"/>
            </a:solidFill>
            <a:prstDash val="solid"/>
            <a:round/>
            <a:headEnd type="none" w="sm" len="sm"/>
            <a:tailEnd type="none" w="sm" len="sm"/>
          </a:ln>
          <a:effectLst>
            <a:glow rad="228600">
              <a:srgbClr val="FF0000">
                <a:alpha val="40000"/>
              </a:srgbClr>
            </a:glo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5" name="Slide Number Placeholder 4">
            <a:extLst>
              <a:ext uri="{FF2B5EF4-FFF2-40B4-BE49-F238E27FC236}">
                <a16:creationId xmlns:a16="http://schemas.microsoft.com/office/drawing/2014/main" id="{8B35A21D-B7A8-4381-BDAA-80F718CB77EC}"/>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54</a:t>
            </a:fld>
            <a:endParaRPr lang="en-US" dirty="0">
              <a:solidFill>
                <a:srgbClr val="000000">
                  <a:tint val="75000"/>
                </a:srgbClr>
              </a:solidFill>
            </a:endParaRPr>
          </a:p>
        </p:txBody>
      </p:sp>
    </p:spTree>
    <p:extLst>
      <p:ext uri="{BB962C8B-B14F-4D97-AF65-F5344CB8AC3E}">
        <p14:creationId xmlns:p14="http://schemas.microsoft.com/office/powerpoint/2010/main" val="2370248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57350" name="Rectangle 10"/>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Cash Budget</a:t>
            </a:r>
          </a:p>
        </p:txBody>
      </p:sp>
      <p:sp>
        <p:nvSpPr>
          <p:cNvPr id="5" name="Rectangle 3"/>
          <p:cNvSpPr>
            <a:spLocks noGrp="1" noChangeArrowheads="1"/>
          </p:cNvSpPr>
          <p:nvPr>
            <p:ph type="body" sz="half" idx="1"/>
          </p:nvPr>
        </p:nvSpPr>
        <p:spPr bwMode="auto">
          <a:xfrm>
            <a:off x="514066" y="1371600"/>
            <a:ext cx="7848600" cy="4419600"/>
          </a:xfr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0488" tIns="44450" rIns="90488" bIns="44450" numCol="1" anchor="t" anchorCtr="0" compatLnSpc="1">
            <a:prstTxWarp prst="textNoShape">
              <a:avLst/>
            </a:prstTxWarp>
            <a:noAutofit/>
          </a:bodyPr>
          <a:lstStyle/>
          <a:p>
            <a:pPr marL="463550" indent="-463550">
              <a:lnSpc>
                <a:spcPct val="120000"/>
              </a:lnSpc>
              <a:spcBef>
                <a:spcPct val="50000"/>
              </a:spcBef>
              <a:buClr>
                <a:srgbClr val="800000"/>
              </a:buClr>
              <a:buSzPct val="80000"/>
              <a:buFont typeface="Wingdings" pitchFamily="2" charset="2"/>
              <a:buChar char="u"/>
            </a:pPr>
            <a:r>
              <a:rPr lang="en-US" altLang="en-US" sz="2200" b="0" dirty="0">
                <a:effectLst/>
                <a:latin typeface="Liberation Sans" panose="020B0604020202020204" pitchFamily="34" charset="0"/>
              </a:rPr>
              <a:t>Shows anticipated cash flows.</a:t>
            </a:r>
          </a:p>
          <a:p>
            <a:pPr marL="463550" indent="-463550">
              <a:lnSpc>
                <a:spcPct val="120000"/>
              </a:lnSpc>
              <a:spcBef>
                <a:spcPct val="50000"/>
              </a:spcBef>
              <a:buClr>
                <a:srgbClr val="800000"/>
              </a:buClr>
              <a:buSzPct val="80000"/>
              <a:buFont typeface="Wingdings" pitchFamily="2" charset="2"/>
              <a:buChar char="u"/>
            </a:pPr>
            <a:r>
              <a:rPr lang="en-US" altLang="en-US" sz="2200" b="0" dirty="0">
                <a:effectLst/>
                <a:latin typeface="Liberation Sans" panose="020B0604020202020204" pitchFamily="34" charset="0"/>
              </a:rPr>
              <a:t>Often considered to be the </a:t>
            </a:r>
            <a:r>
              <a:rPr lang="en-US" altLang="en-US" sz="2200" dirty="0">
                <a:effectLst/>
                <a:latin typeface="Liberation Sans" panose="020B0604020202020204" pitchFamily="34" charset="0"/>
              </a:rPr>
              <a:t>most important output </a:t>
            </a:r>
            <a:r>
              <a:rPr lang="en-US" altLang="en-US" sz="2200" b="0" dirty="0">
                <a:effectLst/>
                <a:latin typeface="Liberation Sans" panose="020B0604020202020204" pitchFamily="34" charset="0"/>
              </a:rPr>
              <a:t>in preparing financial budgets.</a:t>
            </a:r>
          </a:p>
          <a:p>
            <a:pPr marL="463550" indent="-463550">
              <a:lnSpc>
                <a:spcPct val="120000"/>
              </a:lnSpc>
              <a:spcBef>
                <a:spcPct val="50000"/>
              </a:spcBef>
              <a:buClr>
                <a:srgbClr val="800000"/>
              </a:buClr>
              <a:buSzPct val="80000"/>
              <a:buFont typeface="Wingdings" pitchFamily="2" charset="2"/>
              <a:buChar char="u"/>
            </a:pPr>
            <a:r>
              <a:rPr lang="en-US" altLang="en-US" sz="2200" b="0" dirty="0">
                <a:effectLst/>
                <a:latin typeface="Liberation Sans" panose="020B0604020202020204" pitchFamily="34" charset="0"/>
              </a:rPr>
              <a:t>Contains three sections:</a:t>
            </a:r>
          </a:p>
          <a:p>
            <a:pPr marL="914400" lvl="1" indent="-450850">
              <a:lnSpc>
                <a:spcPct val="120000"/>
              </a:lnSpc>
              <a:spcBef>
                <a:spcPct val="50000"/>
              </a:spcBef>
              <a:buClr>
                <a:srgbClr val="800000"/>
              </a:buClr>
              <a:buSzPct val="80000"/>
              <a:buFont typeface="Arial" charset="0"/>
              <a:buChar char="►"/>
            </a:pPr>
            <a:r>
              <a:rPr lang="en-US" altLang="en-US" sz="2200" b="0" dirty="0">
                <a:effectLst/>
                <a:latin typeface="Liberation Sans" panose="020B0604020202020204" pitchFamily="34" charset="0"/>
              </a:rPr>
              <a:t>Cash Receipts</a:t>
            </a:r>
          </a:p>
          <a:p>
            <a:pPr marL="914400" lvl="1" indent="-450850">
              <a:lnSpc>
                <a:spcPct val="120000"/>
              </a:lnSpc>
              <a:spcBef>
                <a:spcPct val="50000"/>
              </a:spcBef>
              <a:buClr>
                <a:srgbClr val="800000"/>
              </a:buClr>
              <a:buSzPct val="80000"/>
              <a:buFont typeface="Arial" charset="0"/>
              <a:buChar char="►"/>
            </a:pPr>
            <a:r>
              <a:rPr lang="en-US" altLang="en-US" sz="2200" b="0" dirty="0">
                <a:effectLst/>
                <a:latin typeface="Liberation Sans" panose="020B0604020202020204" pitchFamily="34" charset="0"/>
              </a:rPr>
              <a:t>Cash Disbursements</a:t>
            </a:r>
          </a:p>
          <a:p>
            <a:pPr marL="914400" lvl="1" indent="-450850">
              <a:lnSpc>
                <a:spcPct val="120000"/>
              </a:lnSpc>
              <a:spcBef>
                <a:spcPct val="50000"/>
              </a:spcBef>
              <a:buClr>
                <a:srgbClr val="800000"/>
              </a:buClr>
              <a:buSzPct val="80000"/>
              <a:buFont typeface="Arial" charset="0"/>
              <a:buChar char="►"/>
            </a:pPr>
            <a:r>
              <a:rPr lang="en-US" altLang="en-US" sz="2200" b="0" dirty="0">
                <a:effectLst/>
                <a:latin typeface="Liberation Sans" panose="020B0604020202020204" pitchFamily="34" charset="0"/>
              </a:rPr>
              <a:t>Financing</a:t>
            </a:r>
          </a:p>
        </p:txBody>
      </p:sp>
      <p:sp>
        <p:nvSpPr>
          <p:cNvPr id="6" name="Slide Number Placeholder 5">
            <a:extLst>
              <a:ext uri="{FF2B5EF4-FFF2-40B4-BE49-F238E27FC236}">
                <a16:creationId xmlns:a16="http://schemas.microsoft.com/office/drawing/2014/main" id="{F9D8FE48-3C6B-48B6-A561-FB8D71453DFB}"/>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55</a:t>
            </a:fld>
            <a:endParaRPr lang="en-US" dirty="0">
              <a:solidFill>
                <a:srgbClr val="000000">
                  <a:tint val="75000"/>
                </a:srgbClr>
              </a:solidFill>
            </a:endParaRPr>
          </a:p>
        </p:txBody>
      </p:sp>
    </p:spTree>
    <p:extLst>
      <p:ext uri="{BB962C8B-B14F-4D97-AF65-F5344CB8AC3E}">
        <p14:creationId xmlns:p14="http://schemas.microsoft.com/office/powerpoint/2010/main" val="948573521"/>
      </p:ext>
    </p:extLst>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57350" name="Rectangle 10"/>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Cash Budget</a:t>
            </a:r>
          </a:p>
        </p:txBody>
      </p:sp>
      <p:sp>
        <p:nvSpPr>
          <p:cNvPr id="6" name="Slide Number Placeholder 5">
            <a:extLst>
              <a:ext uri="{FF2B5EF4-FFF2-40B4-BE49-F238E27FC236}">
                <a16:creationId xmlns:a16="http://schemas.microsoft.com/office/drawing/2014/main" id="{F9D8FE48-3C6B-48B6-A561-FB8D71453DFB}"/>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56</a:t>
            </a:fld>
            <a:endParaRPr lang="en-US" dirty="0">
              <a:solidFill>
                <a:srgbClr val="000000">
                  <a:tint val="75000"/>
                </a:srgbClr>
              </a:solidFill>
            </a:endParaRPr>
          </a:p>
        </p:txBody>
      </p:sp>
      <p:pic>
        <p:nvPicPr>
          <p:cNvPr id="7" name="Content Placeholder 6">
            <a:extLst>
              <a:ext uri="{FF2B5EF4-FFF2-40B4-BE49-F238E27FC236}">
                <a16:creationId xmlns:a16="http://schemas.microsoft.com/office/drawing/2014/main" id="{621A8DA5-B70C-4087-A580-92480877E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24" y="2042554"/>
            <a:ext cx="8531352" cy="3848655"/>
          </a:xfrm>
          <a:prstGeom prst="rect">
            <a:avLst/>
          </a:prstGeom>
        </p:spPr>
      </p:pic>
    </p:spTree>
    <p:extLst>
      <p:ext uri="{BB962C8B-B14F-4D97-AF65-F5344CB8AC3E}">
        <p14:creationId xmlns:p14="http://schemas.microsoft.com/office/powerpoint/2010/main" val="3396988377"/>
      </p:ext>
    </p:extLst>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body" sz="half" idx="1"/>
          </p:nvPr>
        </p:nvSpPr>
        <p:spPr bwMode="auto">
          <a:xfrm>
            <a:off x="533400" y="1295400"/>
            <a:ext cx="8305800" cy="5105400"/>
          </a:xfr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0488" tIns="44450" rIns="90488" bIns="44450" numCol="1" anchor="t" anchorCtr="0" compatLnSpc="1">
            <a:prstTxWarp prst="textNoShape">
              <a:avLst/>
            </a:prstTxWarp>
            <a:normAutofit fontScale="92500"/>
          </a:bodyPr>
          <a:lstStyle/>
          <a:p>
            <a:pPr marL="463550" indent="-463550">
              <a:lnSpc>
                <a:spcPct val="114000"/>
              </a:lnSpc>
              <a:spcBef>
                <a:spcPts val="6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Cash receipts section</a:t>
            </a:r>
          </a:p>
          <a:p>
            <a:pPr marL="914400" lvl="1" indent="-450850">
              <a:lnSpc>
                <a:spcPct val="114000"/>
              </a:lnSpc>
              <a:spcBef>
                <a:spcPts val="600"/>
              </a:spcBef>
              <a:buClr>
                <a:srgbClr val="800000"/>
              </a:buClr>
              <a:buSzPct val="80000"/>
              <a:buFont typeface="Arial" charset="0"/>
              <a:buChar char="►"/>
            </a:pPr>
            <a:r>
              <a:rPr lang="en-US" altLang="en-US" sz="2200" b="0" dirty="0">
                <a:solidFill>
                  <a:schemeClr val="tx1"/>
                </a:solidFill>
                <a:effectLst/>
                <a:latin typeface="Liberation Sans" panose="020B0604020202020204" pitchFamily="34" charset="0"/>
              </a:rPr>
              <a:t>Expected receipts from the </a:t>
            </a:r>
            <a:r>
              <a:rPr lang="en-US" altLang="en-US" sz="2200" dirty="0">
                <a:solidFill>
                  <a:schemeClr val="tx1"/>
                </a:solidFill>
                <a:effectLst/>
                <a:latin typeface="Liberation Sans" panose="020B0604020202020204" pitchFamily="34" charset="0"/>
              </a:rPr>
              <a:t>principal sources</a:t>
            </a:r>
            <a:r>
              <a:rPr lang="en-US" altLang="en-US" sz="2200" b="0" dirty="0">
                <a:solidFill>
                  <a:schemeClr val="tx1"/>
                </a:solidFill>
                <a:effectLst/>
                <a:latin typeface="Liberation Sans" panose="020B0604020202020204" pitchFamily="34" charset="0"/>
              </a:rPr>
              <a:t> of revenue (i.e. cash sales and collections on credit sales).</a:t>
            </a:r>
          </a:p>
          <a:p>
            <a:pPr marL="914400" lvl="1" indent="-450850">
              <a:lnSpc>
                <a:spcPct val="114000"/>
              </a:lnSpc>
              <a:spcBef>
                <a:spcPts val="600"/>
              </a:spcBef>
              <a:buClr>
                <a:srgbClr val="800000"/>
              </a:buClr>
              <a:buSzPct val="80000"/>
              <a:buFont typeface="Arial" charset="0"/>
              <a:buChar char="►"/>
            </a:pPr>
            <a:r>
              <a:rPr lang="en-US" altLang="en-US" sz="2200" b="0" dirty="0">
                <a:solidFill>
                  <a:schemeClr val="tx1"/>
                </a:solidFill>
                <a:effectLst/>
                <a:latin typeface="Liberation Sans" panose="020B0604020202020204" pitchFamily="34" charset="0"/>
              </a:rPr>
              <a:t>Other receipts such as dividends or proceeds from plant assets.</a:t>
            </a:r>
          </a:p>
          <a:p>
            <a:pPr marL="463550" indent="-463550">
              <a:lnSpc>
                <a:spcPct val="114000"/>
              </a:lnSpc>
              <a:spcBef>
                <a:spcPts val="12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Cash disbursements section</a:t>
            </a:r>
            <a:r>
              <a:rPr lang="en-US" altLang="en-US" sz="2200" b="0" dirty="0">
                <a:solidFill>
                  <a:schemeClr val="tx1"/>
                </a:solidFill>
                <a:effectLst/>
                <a:latin typeface="Liberation Sans" panose="020B0604020202020204" pitchFamily="34" charset="0"/>
              </a:rPr>
              <a:t>	</a:t>
            </a:r>
          </a:p>
          <a:p>
            <a:pPr marL="914400" lvl="1" indent="-450850">
              <a:lnSpc>
                <a:spcPct val="114000"/>
              </a:lnSpc>
              <a:spcBef>
                <a:spcPts val="600"/>
              </a:spcBef>
              <a:buClr>
                <a:srgbClr val="800000"/>
              </a:buClr>
              <a:buSzPct val="80000"/>
              <a:buFont typeface="Arial" charset="0"/>
              <a:buChar char="►"/>
            </a:pPr>
            <a:r>
              <a:rPr lang="en-US" altLang="en-US" sz="2200" b="0" dirty="0">
                <a:solidFill>
                  <a:schemeClr val="tx1"/>
                </a:solidFill>
                <a:effectLst/>
                <a:latin typeface="Liberation Sans" panose="020B0604020202020204" pitchFamily="34" charset="0"/>
              </a:rPr>
              <a:t>Expected </a:t>
            </a:r>
            <a:r>
              <a:rPr lang="en-US" altLang="en-US" sz="2200" dirty="0">
                <a:solidFill>
                  <a:schemeClr val="tx1"/>
                </a:solidFill>
                <a:effectLst/>
                <a:latin typeface="Liberation Sans" panose="020B0604020202020204" pitchFamily="34" charset="0"/>
              </a:rPr>
              <a:t>cash payments</a:t>
            </a:r>
            <a:r>
              <a:rPr lang="en-US" altLang="en-US" sz="2200" b="0" dirty="0">
                <a:solidFill>
                  <a:schemeClr val="tx1"/>
                </a:solidFill>
                <a:effectLst/>
                <a:latin typeface="Liberation Sans" panose="020B0604020202020204" pitchFamily="34" charset="0"/>
              </a:rPr>
              <a:t> for direct materials, direct labor, manufacturing overhead, and selling and administrative expenses.</a:t>
            </a:r>
          </a:p>
          <a:p>
            <a:pPr marL="914400" lvl="1" indent="-450850">
              <a:lnSpc>
                <a:spcPct val="114000"/>
              </a:lnSpc>
              <a:spcBef>
                <a:spcPts val="600"/>
              </a:spcBef>
              <a:buClr>
                <a:srgbClr val="800000"/>
              </a:buClr>
              <a:buSzPct val="80000"/>
              <a:buFont typeface="Arial" charset="0"/>
              <a:buChar char="►"/>
            </a:pPr>
            <a:r>
              <a:rPr lang="en-US" altLang="en-US" sz="2200" b="0" dirty="0">
                <a:solidFill>
                  <a:schemeClr val="tx1"/>
                </a:solidFill>
                <a:effectLst/>
                <a:latin typeface="Liberation Sans" panose="020B0604020202020204" pitchFamily="34" charset="0"/>
              </a:rPr>
              <a:t>Other payments such as income or investments.	</a:t>
            </a:r>
          </a:p>
          <a:p>
            <a:pPr marL="463550" indent="-463550">
              <a:lnSpc>
                <a:spcPct val="114000"/>
              </a:lnSpc>
              <a:spcBef>
                <a:spcPts val="12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Financing section</a:t>
            </a:r>
            <a:r>
              <a:rPr lang="en-US" altLang="en-US" sz="2200" b="0" dirty="0">
                <a:solidFill>
                  <a:schemeClr val="tx1"/>
                </a:solidFill>
                <a:effectLst/>
                <a:latin typeface="Liberation Sans" panose="020B0604020202020204" pitchFamily="34" charset="0"/>
              </a:rPr>
              <a:t>	</a:t>
            </a:r>
          </a:p>
          <a:p>
            <a:pPr marL="914400" lvl="1" indent="-450850">
              <a:lnSpc>
                <a:spcPct val="114000"/>
              </a:lnSpc>
              <a:spcBef>
                <a:spcPts val="600"/>
              </a:spcBef>
              <a:buClr>
                <a:srgbClr val="800000"/>
              </a:buClr>
              <a:buSzPct val="80000"/>
              <a:buFont typeface="Arial" charset="0"/>
              <a:buChar char="►"/>
            </a:pPr>
            <a:r>
              <a:rPr lang="en-US" altLang="en-US" sz="2200" b="0" dirty="0">
                <a:solidFill>
                  <a:schemeClr val="tx1"/>
                </a:solidFill>
                <a:effectLst/>
                <a:latin typeface="Liberation Sans" panose="020B0604020202020204" pitchFamily="34" charset="0"/>
              </a:rPr>
              <a:t>Expected </a:t>
            </a:r>
            <a:r>
              <a:rPr lang="en-US" altLang="en-US" sz="2200" dirty="0">
                <a:solidFill>
                  <a:schemeClr val="tx1"/>
                </a:solidFill>
                <a:effectLst/>
                <a:latin typeface="Liberation Sans" panose="020B0604020202020204" pitchFamily="34" charset="0"/>
              </a:rPr>
              <a:t>borrowings and repayments</a:t>
            </a:r>
            <a:r>
              <a:rPr lang="en-US" altLang="en-US" sz="2200" b="0" dirty="0">
                <a:solidFill>
                  <a:schemeClr val="tx1"/>
                </a:solidFill>
                <a:effectLst/>
                <a:latin typeface="Liberation Sans" panose="020B0604020202020204" pitchFamily="34" charset="0"/>
              </a:rPr>
              <a:t> of borrowed funds plus interest.</a:t>
            </a:r>
          </a:p>
        </p:txBody>
      </p:sp>
      <p:sp>
        <p:nvSpPr>
          <p:cNvPr id="5837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Rectangle 10"/>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Cash Budget</a:t>
            </a:r>
          </a:p>
        </p:txBody>
      </p:sp>
      <p:sp>
        <p:nvSpPr>
          <p:cNvPr id="5" name="Slide Number Placeholder 4">
            <a:extLst>
              <a:ext uri="{FF2B5EF4-FFF2-40B4-BE49-F238E27FC236}">
                <a16:creationId xmlns:a16="http://schemas.microsoft.com/office/drawing/2014/main" id="{8F9E6943-D99C-4665-A49E-8643A6F847B0}"/>
              </a:ext>
            </a:extLst>
          </p:cNvPr>
          <p:cNvSpPr>
            <a:spLocks noGrp="1"/>
          </p:cNvSpPr>
          <p:nvPr>
            <p:ph type="sldNum" sz="quarter" idx="12"/>
          </p:nvPr>
        </p:nvSpPr>
        <p:spPr/>
        <p:txBody>
          <a:bodyPr/>
          <a:lstStyle/>
          <a:p>
            <a:fld id="{E8DEBC2E-7FE7-4C4F-A22B-A7EAACC0A412}" type="slidenum">
              <a:rPr lang="en-US" smtClean="0"/>
              <a:t>57</a:t>
            </a:fld>
            <a:endParaRPr lang="en-US" dirty="0"/>
          </a:p>
        </p:txBody>
      </p:sp>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sz="half" idx="1"/>
          </p:nvPr>
        </p:nvSpPr>
        <p:spPr bwMode="auto">
          <a:xfrm>
            <a:off x="533400" y="1295400"/>
            <a:ext cx="8001000" cy="4876800"/>
          </a:xfr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0488" tIns="44450" rIns="90488" bIns="44450" numCol="1" anchor="t" anchorCtr="0" compatLnSpc="1">
            <a:prstTxWarp prst="textNoShape">
              <a:avLst/>
            </a:prstTxWarp>
            <a:noAutofit/>
          </a:bodyPr>
          <a:lstStyle/>
          <a:p>
            <a:pPr marL="463550" indent="-463550">
              <a:lnSpc>
                <a:spcPct val="120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Must prepare in sequence.</a:t>
            </a:r>
          </a:p>
          <a:p>
            <a:pPr marL="463550" indent="-463550">
              <a:lnSpc>
                <a:spcPct val="120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Ending cash balance of one period is the beginning cash balance for the next.	</a:t>
            </a:r>
          </a:p>
          <a:p>
            <a:pPr marL="463550" indent="-463550">
              <a:lnSpc>
                <a:spcPct val="120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Data obtained from other budgets and from management.</a:t>
            </a:r>
          </a:p>
          <a:p>
            <a:pPr marL="463550" indent="-463550">
              <a:lnSpc>
                <a:spcPct val="120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Often prepared for the year on a monthly basis.</a:t>
            </a:r>
          </a:p>
          <a:p>
            <a:pPr marL="463550" indent="-463550">
              <a:lnSpc>
                <a:spcPct val="120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Contributes to more effective cash management.</a:t>
            </a:r>
          </a:p>
          <a:p>
            <a:pPr marL="914400" lvl="1" indent="-450850">
              <a:lnSpc>
                <a:spcPct val="114000"/>
              </a:lnSpc>
              <a:spcBef>
                <a:spcPts val="600"/>
              </a:spcBef>
              <a:buClr>
                <a:srgbClr val="800000"/>
              </a:buClr>
              <a:buSzPct val="80000"/>
              <a:buFont typeface="Arial" charset="0"/>
              <a:buChar char="►"/>
            </a:pPr>
            <a:r>
              <a:rPr lang="en-US" altLang="en-US" sz="2200" b="0" dirty="0">
                <a:effectLst/>
                <a:latin typeface="Liberation Sans" panose="020B0604020202020204" pitchFamily="34" charset="0"/>
              </a:rPr>
              <a:t>Shows managers the need for additional financing before actual need arises</a:t>
            </a:r>
            <a:r>
              <a:rPr lang="en-US" altLang="en-US" sz="2200" b="0" dirty="0">
                <a:solidFill>
                  <a:schemeClr val="tx1"/>
                </a:solidFill>
                <a:effectLst/>
                <a:latin typeface="Liberation Sans" panose="020B0604020202020204" pitchFamily="34" charset="0"/>
              </a:rPr>
              <a:t>.</a:t>
            </a:r>
          </a:p>
          <a:p>
            <a:pPr marL="914400" lvl="1" indent="-450850">
              <a:lnSpc>
                <a:spcPct val="114000"/>
              </a:lnSpc>
              <a:spcBef>
                <a:spcPts val="600"/>
              </a:spcBef>
              <a:buClr>
                <a:srgbClr val="800000"/>
              </a:buClr>
              <a:buSzPct val="80000"/>
              <a:buFont typeface="Arial" charset="0"/>
              <a:buChar char="►"/>
            </a:pPr>
            <a:r>
              <a:rPr lang="en-US" altLang="en-US" sz="2200" b="0" dirty="0">
                <a:effectLst/>
                <a:latin typeface="Liberation Sans" panose="020B0604020202020204" pitchFamily="34" charset="0"/>
              </a:rPr>
              <a:t>Indicates when excess cash will be available</a:t>
            </a:r>
          </a:p>
        </p:txBody>
      </p:sp>
      <p:sp>
        <p:nvSpPr>
          <p:cNvPr id="5939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2" name="Rectangle 10"/>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Cash Budget</a:t>
            </a:r>
          </a:p>
        </p:txBody>
      </p:sp>
      <p:sp>
        <p:nvSpPr>
          <p:cNvPr id="5" name="Slide Number Placeholder 4">
            <a:extLst>
              <a:ext uri="{FF2B5EF4-FFF2-40B4-BE49-F238E27FC236}">
                <a16:creationId xmlns:a16="http://schemas.microsoft.com/office/drawing/2014/main" id="{56ED6849-46F4-4367-8F99-1A9A06911E0A}"/>
              </a:ext>
            </a:extLst>
          </p:cNvPr>
          <p:cNvSpPr>
            <a:spLocks noGrp="1"/>
          </p:cNvSpPr>
          <p:nvPr>
            <p:ph type="sldNum" sz="quarter" idx="12"/>
          </p:nvPr>
        </p:nvSpPr>
        <p:spPr/>
        <p:txBody>
          <a:bodyPr/>
          <a:lstStyle/>
          <a:p>
            <a:fld id="{E8DEBC2E-7FE7-4C4F-A22B-A7EAACC0A412}" type="slidenum">
              <a:rPr lang="en-US" smtClean="0"/>
              <a:t>58</a:t>
            </a:fld>
            <a:endParaRPr lang="en-US" dirty="0"/>
          </a:p>
        </p:txBody>
      </p:sp>
    </p:spTree>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sz="half" idx="1"/>
          </p:nvPr>
        </p:nvSpPr>
        <p:spPr bwMode="auto">
          <a:xfrm>
            <a:off x="533400" y="1295400"/>
            <a:ext cx="8153400" cy="4651017"/>
          </a:xfrm>
          <a:solidFill>
            <a:schemeClr val="bg1"/>
          </a:solidFill>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spAutoFit/>
          </a:bodyPr>
          <a:lstStyle/>
          <a:p>
            <a:pPr marL="457200" indent="-457200">
              <a:lnSpc>
                <a:spcPct val="120000"/>
              </a:lnSpc>
              <a:spcBef>
                <a:spcPct val="50000"/>
              </a:spcBef>
              <a:buClrTx/>
              <a:buSzPct val="80000"/>
              <a:buFontTx/>
              <a:buNone/>
            </a:pPr>
            <a:r>
              <a:rPr lang="en-US" altLang="en-US" sz="2300" dirty="0">
                <a:solidFill>
                  <a:schemeClr val="tx1"/>
                </a:solidFill>
                <a:effectLst/>
                <a:latin typeface="Liberation Sans" panose="020B0604020202020204" pitchFamily="34" charset="0"/>
              </a:rPr>
              <a:t>Illustration – Hayes Company Estimations</a:t>
            </a:r>
          </a:p>
          <a:p>
            <a:pPr marL="457200" indent="-457200">
              <a:lnSpc>
                <a:spcPct val="120000"/>
              </a:lnSpc>
              <a:spcBef>
                <a:spcPct val="50000"/>
              </a:spcBef>
              <a:buClr>
                <a:schemeClr val="tx1"/>
              </a:buClr>
              <a:buSzTx/>
              <a:buFont typeface="Wingdings" pitchFamily="2" charset="2"/>
              <a:buAutoNum type="arabicPeriod"/>
            </a:pPr>
            <a:r>
              <a:rPr lang="en-US" altLang="en-US" sz="2100" b="0" dirty="0">
                <a:solidFill>
                  <a:schemeClr val="tx1"/>
                </a:solidFill>
                <a:effectLst/>
                <a:latin typeface="Liberation Sans" panose="020B0604020202020204" pitchFamily="34" charset="0"/>
              </a:rPr>
              <a:t>On January 1, 2017, cash balance is expected to be $38,000. Hayes wishes to maintain a balance of at least $15,000.</a:t>
            </a:r>
          </a:p>
          <a:p>
            <a:pPr marL="457200" indent="-457200">
              <a:lnSpc>
                <a:spcPct val="120000"/>
              </a:lnSpc>
              <a:spcBef>
                <a:spcPct val="50000"/>
              </a:spcBef>
              <a:buClr>
                <a:schemeClr val="tx1"/>
              </a:buClr>
              <a:buSzTx/>
              <a:buFont typeface="Wingdings" pitchFamily="2" charset="2"/>
              <a:buAutoNum type="arabicPeriod"/>
            </a:pPr>
            <a:r>
              <a:rPr lang="en-US" altLang="en-US" sz="2100" b="0" dirty="0">
                <a:solidFill>
                  <a:schemeClr val="tx1"/>
                </a:solidFill>
                <a:effectLst/>
                <a:latin typeface="Liberation Sans" panose="020B0604020202020204" pitchFamily="34" charset="0"/>
              </a:rPr>
              <a:t>Sales: 60% are collected in the quarter sold and 40% are collected in the following quarter. </a:t>
            </a:r>
            <a:r>
              <a:rPr lang="en-US" altLang="en-US" sz="2100" dirty="0">
                <a:solidFill>
                  <a:schemeClr val="tx1"/>
                </a:solidFill>
                <a:effectLst/>
                <a:latin typeface="Liberation Sans" panose="020B0604020202020204" pitchFamily="34" charset="0"/>
              </a:rPr>
              <a:t>Accounts receivable </a:t>
            </a:r>
            <a:r>
              <a:rPr lang="en-US" altLang="en-US" sz="2100" b="0" dirty="0">
                <a:solidFill>
                  <a:schemeClr val="tx1"/>
                </a:solidFill>
                <a:effectLst/>
                <a:latin typeface="Liberation Sans" panose="020B0604020202020204" pitchFamily="34" charset="0"/>
              </a:rPr>
              <a:t>of $60,000 at December 31, 2016, are expected to be collected in full in the first quarter of 2017.</a:t>
            </a:r>
          </a:p>
          <a:p>
            <a:pPr marL="457200" indent="-457200">
              <a:lnSpc>
                <a:spcPct val="120000"/>
              </a:lnSpc>
              <a:spcBef>
                <a:spcPct val="50000"/>
              </a:spcBef>
              <a:buClr>
                <a:schemeClr val="tx1"/>
              </a:buClr>
              <a:buSzTx/>
              <a:buFont typeface="Wingdings" pitchFamily="2" charset="2"/>
              <a:buAutoNum type="arabicPeriod"/>
            </a:pPr>
            <a:r>
              <a:rPr lang="en-US" altLang="en-US" sz="2100" b="0" dirty="0">
                <a:solidFill>
                  <a:schemeClr val="tx1"/>
                </a:solidFill>
                <a:effectLst/>
                <a:latin typeface="Liberation Sans" panose="020B0604020202020204" pitchFamily="34" charset="0"/>
              </a:rPr>
              <a:t>Short-term investments are expected to be sold for $2,000 cash in the first quarter.</a:t>
            </a:r>
          </a:p>
          <a:p>
            <a:pPr marL="457200" indent="-457200">
              <a:lnSpc>
                <a:spcPct val="120000"/>
              </a:lnSpc>
              <a:spcBef>
                <a:spcPct val="50000"/>
              </a:spcBef>
              <a:buClr>
                <a:schemeClr val="tx1"/>
              </a:buClr>
              <a:buSzTx/>
              <a:buFont typeface="Wingdings" pitchFamily="2" charset="2"/>
              <a:buNone/>
            </a:pPr>
            <a:endParaRPr lang="en-US" altLang="en-US" sz="1600" dirty="0">
              <a:solidFill>
                <a:schemeClr val="tx1"/>
              </a:solidFill>
              <a:effectLst/>
              <a:latin typeface="Liberation Sans" panose="020B0604020202020204" pitchFamily="34" charset="0"/>
            </a:endParaRPr>
          </a:p>
        </p:txBody>
      </p:sp>
      <p:sp>
        <p:nvSpPr>
          <p:cNvPr id="60420"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Rectangle 10"/>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Cash Budget</a:t>
            </a:r>
          </a:p>
        </p:txBody>
      </p:sp>
      <p:sp>
        <p:nvSpPr>
          <p:cNvPr id="5" name="Slide Number Placeholder 4">
            <a:extLst>
              <a:ext uri="{FF2B5EF4-FFF2-40B4-BE49-F238E27FC236}">
                <a16:creationId xmlns:a16="http://schemas.microsoft.com/office/drawing/2014/main" id="{B7FAF81D-9DBF-4C1D-9D1C-7BF7DD33D21A}"/>
              </a:ext>
            </a:extLst>
          </p:cNvPr>
          <p:cNvSpPr>
            <a:spLocks noGrp="1"/>
          </p:cNvSpPr>
          <p:nvPr>
            <p:ph type="sldNum" sz="quarter" idx="12"/>
          </p:nvPr>
        </p:nvSpPr>
        <p:spPr/>
        <p:txBody>
          <a:bodyPr/>
          <a:lstStyle/>
          <a:p>
            <a:fld id="{E8DEBC2E-7FE7-4C4F-A22B-A7EAACC0A412}" type="slidenum">
              <a:rPr lang="en-US" smtClean="0"/>
              <a:t>59</a:t>
            </a:fld>
            <a:endParaRPr lang="en-US" dirty="0"/>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sz="half" idx="1"/>
          </p:nvPr>
        </p:nvSpPr>
        <p:spPr bwMode="auto">
          <a:xfrm>
            <a:off x="533400" y="1295400"/>
            <a:ext cx="8229600" cy="4821833"/>
          </a:xfrm>
          <a:solidFill>
            <a:schemeClr val="bg1"/>
          </a:solidFill>
          <a:extLs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spAutoFit/>
          </a:bodyPr>
          <a:lstStyle/>
          <a:p>
            <a:pPr marL="0" lvl="1" indent="0">
              <a:lnSpc>
                <a:spcPct val="125000"/>
              </a:lnSpc>
              <a:spcBef>
                <a:spcPts val="1200"/>
              </a:spcBef>
              <a:buClr>
                <a:srgbClr val="800000"/>
              </a:buClr>
              <a:buSzPct val="80000"/>
              <a:buNone/>
            </a:pPr>
            <a:r>
              <a:rPr lang="en-US" altLang="en-US" dirty="0">
                <a:effectLst/>
                <a:latin typeface="Liberation Sans" panose="020B0604020202020204" pitchFamily="34" charset="0"/>
              </a:rPr>
              <a:t>Primary benefits </a:t>
            </a:r>
            <a:r>
              <a:rPr lang="en-US" altLang="en-US" b="0" dirty="0">
                <a:effectLst/>
                <a:latin typeface="Liberation Sans" panose="020B0604020202020204" pitchFamily="34" charset="0"/>
              </a:rPr>
              <a:t>of budgeting:</a:t>
            </a:r>
          </a:p>
          <a:p>
            <a:pPr marL="685800" lvl="1" indent="-457200">
              <a:lnSpc>
                <a:spcPct val="125000"/>
              </a:lnSpc>
              <a:spcBef>
                <a:spcPts val="1200"/>
              </a:spcBef>
              <a:buClrTx/>
              <a:buSzPct val="100000"/>
              <a:buFont typeface="+mj-lt"/>
              <a:buAutoNum type="arabicPeriod"/>
            </a:pPr>
            <a:r>
              <a:rPr lang="en-US" altLang="en-US" sz="2200" b="0" dirty="0">
                <a:effectLst/>
                <a:latin typeface="Liberation Sans" panose="020B0604020202020204" pitchFamily="34" charset="0"/>
              </a:rPr>
              <a:t>Requires all levels of management to </a:t>
            </a:r>
            <a:r>
              <a:rPr lang="en-US" altLang="en-US" sz="2200" dirty="0">
                <a:effectLst/>
                <a:latin typeface="Liberation Sans" panose="020B0604020202020204" pitchFamily="34" charset="0"/>
              </a:rPr>
              <a:t>plan ahead</a:t>
            </a:r>
            <a:r>
              <a:rPr lang="en-US" altLang="en-US" sz="2200" b="0" dirty="0">
                <a:effectLst/>
                <a:latin typeface="Liberation Sans" panose="020B0604020202020204" pitchFamily="34" charset="0"/>
              </a:rPr>
              <a:t>.</a:t>
            </a:r>
          </a:p>
          <a:p>
            <a:pPr marL="685800" lvl="1" indent="-457200">
              <a:lnSpc>
                <a:spcPct val="125000"/>
              </a:lnSpc>
              <a:spcBef>
                <a:spcPts val="1200"/>
              </a:spcBef>
              <a:buClrTx/>
              <a:buSzPct val="100000"/>
              <a:buFont typeface="+mj-lt"/>
              <a:buAutoNum type="arabicPeriod"/>
            </a:pPr>
            <a:r>
              <a:rPr lang="en-US" altLang="en-US" sz="2200" b="0" dirty="0">
                <a:effectLst/>
                <a:latin typeface="Liberation Sans" panose="020B0604020202020204" pitchFamily="34" charset="0"/>
              </a:rPr>
              <a:t>Provides </a:t>
            </a:r>
            <a:r>
              <a:rPr lang="en-US" altLang="en-US" sz="2200" dirty="0">
                <a:effectLst/>
                <a:latin typeface="Liberation Sans" panose="020B0604020202020204" pitchFamily="34" charset="0"/>
              </a:rPr>
              <a:t>definite objectives</a:t>
            </a:r>
            <a:r>
              <a:rPr lang="en-US" altLang="en-US" sz="2200" b="0" dirty="0">
                <a:effectLst/>
                <a:latin typeface="Liberation Sans" panose="020B0604020202020204" pitchFamily="34" charset="0"/>
              </a:rPr>
              <a:t> for evaluating performance.</a:t>
            </a:r>
          </a:p>
          <a:p>
            <a:pPr marL="685800" lvl="1" indent="-457200">
              <a:lnSpc>
                <a:spcPct val="125000"/>
              </a:lnSpc>
              <a:spcBef>
                <a:spcPts val="1200"/>
              </a:spcBef>
              <a:buClrTx/>
              <a:buSzPct val="100000"/>
              <a:buFont typeface="+mj-lt"/>
              <a:buAutoNum type="arabicPeriod"/>
            </a:pPr>
            <a:r>
              <a:rPr lang="en-US" altLang="en-US" sz="2200" b="0" dirty="0">
                <a:effectLst/>
                <a:latin typeface="Liberation Sans" panose="020B0604020202020204" pitchFamily="34" charset="0"/>
              </a:rPr>
              <a:t>Creates an </a:t>
            </a:r>
            <a:r>
              <a:rPr lang="en-US" altLang="en-US" sz="2200" dirty="0">
                <a:effectLst/>
                <a:latin typeface="Liberation Sans" panose="020B0604020202020204" pitchFamily="34" charset="0"/>
              </a:rPr>
              <a:t>early warning system</a:t>
            </a:r>
            <a:r>
              <a:rPr lang="en-US" altLang="en-US" sz="2200" b="0" dirty="0">
                <a:effectLst/>
                <a:latin typeface="Liberation Sans" panose="020B0604020202020204" pitchFamily="34" charset="0"/>
              </a:rPr>
              <a:t> for potential problems.</a:t>
            </a:r>
          </a:p>
          <a:p>
            <a:pPr marL="685800" lvl="1" indent="-457200">
              <a:lnSpc>
                <a:spcPct val="125000"/>
              </a:lnSpc>
              <a:spcBef>
                <a:spcPts val="1200"/>
              </a:spcBef>
              <a:buClrTx/>
              <a:buSzPct val="100000"/>
              <a:buFont typeface="+mj-lt"/>
              <a:buAutoNum type="arabicPeriod"/>
            </a:pPr>
            <a:r>
              <a:rPr lang="en-US" altLang="en-US" sz="2200" b="0" dirty="0">
                <a:effectLst/>
                <a:latin typeface="Liberation Sans" panose="020B0604020202020204" pitchFamily="34" charset="0"/>
              </a:rPr>
              <a:t>Facilitates </a:t>
            </a:r>
            <a:r>
              <a:rPr lang="en-US" altLang="en-US" sz="2200" dirty="0">
                <a:effectLst/>
                <a:latin typeface="Liberation Sans" panose="020B0604020202020204" pitchFamily="34" charset="0"/>
              </a:rPr>
              <a:t>coordination of activities</a:t>
            </a:r>
            <a:r>
              <a:rPr lang="en-US" altLang="en-US" sz="2200" b="0" dirty="0">
                <a:effectLst/>
                <a:latin typeface="Liberation Sans" panose="020B0604020202020204" pitchFamily="34" charset="0"/>
              </a:rPr>
              <a:t> within the business.</a:t>
            </a:r>
          </a:p>
          <a:p>
            <a:pPr marL="685800" lvl="1" indent="-457200">
              <a:lnSpc>
                <a:spcPct val="125000"/>
              </a:lnSpc>
              <a:spcBef>
                <a:spcPts val="1200"/>
              </a:spcBef>
              <a:buClrTx/>
              <a:buSzPct val="100000"/>
              <a:buFont typeface="+mj-lt"/>
              <a:buAutoNum type="arabicPeriod"/>
            </a:pPr>
            <a:r>
              <a:rPr lang="en-US" altLang="en-US" sz="2200" b="0" dirty="0">
                <a:effectLst/>
                <a:latin typeface="Liberation Sans" panose="020B0604020202020204" pitchFamily="34" charset="0"/>
              </a:rPr>
              <a:t>Results in greater </a:t>
            </a:r>
            <a:r>
              <a:rPr lang="en-US" altLang="en-US" sz="2200" dirty="0">
                <a:effectLst/>
                <a:latin typeface="Liberation Sans" panose="020B0604020202020204" pitchFamily="34" charset="0"/>
              </a:rPr>
              <a:t>management awareness</a:t>
            </a:r>
            <a:r>
              <a:rPr lang="en-US" altLang="en-US" sz="2200" b="0" dirty="0">
                <a:effectLst/>
                <a:latin typeface="Liberation Sans" panose="020B0604020202020204" pitchFamily="34" charset="0"/>
              </a:rPr>
              <a:t> of the entity’s overall operations.</a:t>
            </a:r>
          </a:p>
          <a:p>
            <a:pPr marL="685800" lvl="1" indent="-457200">
              <a:lnSpc>
                <a:spcPct val="125000"/>
              </a:lnSpc>
              <a:spcBef>
                <a:spcPts val="1200"/>
              </a:spcBef>
              <a:buClrTx/>
              <a:buSzPct val="100000"/>
              <a:buFont typeface="+mj-lt"/>
              <a:buAutoNum type="arabicPeriod"/>
            </a:pPr>
            <a:r>
              <a:rPr lang="en-US" altLang="en-US" sz="2200" b="0" dirty="0">
                <a:effectLst/>
                <a:latin typeface="Liberation Sans" panose="020B0604020202020204" pitchFamily="34" charset="0"/>
              </a:rPr>
              <a:t>It</a:t>
            </a:r>
            <a:r>
              <a:rPr lang="en-US" altLang="en-US" sz="2200" dirty="0">
                <a:effectLst/>
                <a:latin typeface="Liberation Sans" panose="020B0604020202020204" pitchFamily="34" charset="0"/>
              </a:rPr>
              <a:t> motivates personnel</a:t>
            </a:r>
            <a:r>
              <a:rPr lang="en-US" altLang="en-US" sz="2200" b="0" dirty="0">
                <a:effectLst/>
                <a:latin typeface="Liberation Sans" panose="020B0604020202020204" pitchFamily="34" charset="0"/>
              </a:rPr>
              <a:t> throughout organization to meet planned objectives.</a:t>
            </a:r>
          </a:p>
        </p:txBody>
      </p:sp>
      <p:sp>
        <p:nvSpPr>
          <p:cNvPr id="7173"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174" name="Rectangle 9"/>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altLang="en-US" sz="3200" b="1" dirty="0">
                <a:solidFill>
                  <a:schemeClr val="tx2">
                    <a:lumMod val="75000"/>
                  </a:schemeClr>
                </a:solidFill>
                <a:latin typeface="Liberation Sans" panose="020B0604020202020204" pitchFamily="34" charset="0"/>
              </a:rPr>
              <a:t>Benefits of Budgeting</a:t>
            </a:r>
          </a:p>
        </p:txBody>
      </p:sp>
      <p:sp>
        <p:nvSpPr>
          <p:cNvPr id="5" name="Slide Number Placeholder 4">
            <a:extLst>
              <a:ext uri="{FF2B5EF4-FFF2-40B4-BE49-F238E27FC236}">
                <a16:creationId xmlns:a16="http://schemas.microsoft.com/office/drawing/2014/main" id="{18DB9F90-3023-4C65-BFFB-CC50BEB18508}"/>
              </a:ext>
            </a:extLst>
          </p:cNvPr>
          <p:cNvSpPr>
            <a:spLocks noGrp="1"/>
          </p:cNvSpPr>
          <p:nvPr>
            <p:ph type="sldNum" sz="quarter" idx="12"/>
          </p:nvPr>
        </p:nvSpPr>
        <p:spPr/>
        <p:txBody>
          <a:bodyPr/>
          <a:lstStyle/>
          <a:p>
            <a:fld id="{E8DEBC2E-7FE7-4C4F-A22B-A7EAACC0A412}" type="slidenum">
              <a:rPr lang="en-US" smtClean="0"/>
              <a:t>6</a:t>
            </a:fld>
            <a:endParaRPr lang="en-US" dirty="0"/>
          </a:p>
        </p:txBody>
      </p:sp>
    </p:spTree>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sz="half" idx="1"/>
          </p:nvPr>
        </p:nvSpPr>
        <p:spPr bwMode="auto">
          <a:xfrm>
            <a:off x="533400" y="1295400"/>
            <a:ext cx="8229600" cy="4065985"/>
          </a:xfrm>
          <a:solidFill>
            <a:schemeClr val="bg1"/>
          </a:solidFill>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spAutoFit/>
          </a:bodyPr>
          <a:lstStyle/>
          <a:p>
            <a:pPr marL="457200" indent="-457200">
              <a:lnSpc>
                <a:spcPct val="120000"/>
              </a:lnSpc>
              <a:spcBef>
                <a:spcPct val="50000"/>
              </a:spcBef>
              <a:buClrTx/>
              <a:buSzPct val="80000"/>
              <a:buNone/>
            </a:pPr>
            <a:r>
              <a:rPr lang="en-US" altLang="en-US" sz="2300" dirty="0">
                <a:solidFill>
                  <a:schemeClr val="tx1"/>
                </a:solidFill>
                <a:effectLst/>
                <a:latin typeface="Liberation Sans" panose="020B0604020202020204" pitchFamily="34" charset="0"/>
              </a:rPr>
              <a:t>Illustration – Hayes Company Estimations</a:t>
            </a:r>
          </a:p>
          <a:p>
            <a:pPr marL="457200" indent="-457200">
              <a:lnSpc>
                <a:spcPct val="120000"/>
              </a:lnSpc>
              <a:spcBef>
                <a:spcPct val="50000"/>
              </a:spcBef>
              <a:buClr>
                <a:schemeClr val="tx1"/>
              </a:buClr>
              <a:buSzTx/>
              <a:buFont typeface="Wingdings" pitchFamily="2" charset="2"/>
              <a:buAutoNum type="arabicPeriod" startAt="4"/>
            </a:pPr>
            <a:r>
              <a:rPr lang="en-US" altLang="en-US" sz="2100" b="0" dirty="0">
                <a:effectLst/>
                <a:latin typeface="Liberation Sans" panose="020B0604020202020204" pitchFamily="34" charset="0"/>
              </a:rPr>
              <a:t>Direct materials: 50% are paid in the quarter purchased and 50% are paid in the following quarter. </a:t>
            </a:r>
            <a:r>
              <a:rPr lang="en-US" altLang="en-US" sz="2100" dirty="0">
                <a:effectLst/>
                <a:latin typeface="Liberation Sans" panose="020B0604020202020204" pitchFamily="34" charset="0"/>
              </a:rPr>
              <a:t>Accounts payable </a:t>
            </a:r>
            <a:r>
              <a:rPr lang="en-US" altLang="en-US" sz="2100" b="0" dirty="0">
                <a:effectLst/>
                <a:latin typeface="Liberation Sans" panose="020B0604020202020204" pitchFamily="34" charset="0"/>
              </a:rPr>
              <a:t>of $10,600 at December 31, 2016, are expected to be paid in full in the first quarter of 2017.</a:t>
            </a:r>
          </a:p>
          <a:p>
            <a:pPr marL="457200" indent="-457200">
              <a:lnSpc>
                <a:spcPct val="120000"/>
              </a:lnSpc>
              <a:spcBef>
                <a:spcPct val="50000"/>
              </a:spcBef>
              <a:buClr>
                <a:schemeClr val="tx1"/>
              </a:buClr>
              <a:buSzTx/>
              <a:buFont typeface="Wingdings" pitchFamily="2" charset="2"/>
              <a:buAutoNum type="arabicPeriod" startAt="4"/>
            </a:pPr>
            <a:r>
              <a:rPr lang="en-US" altLang="en-US" sz="2100" b="0" dirty="0">
                <a:effectLst/>
                <a:latin typeface="Liberation Sans" panose="020B0604020202020204" pitchFamily="34" charset="0"/>
              </a:rPr>
              <a:t>Direct labor: 100% is paid in the quarter incurred.</a:t>
            </a:r>
          </a:p>
          <a:p>
            <a:pPr marL="457200" indent="-457200">
              <a:lnSpc>
                <a:spcPct val="120000"/>
              </a:lnSpc>
              <a:spcBef>
                <a:spcPct val="50000"/>
              </a:spcBef>
              <a:buClr>
                <a:schemeClr val="tx1"/>
              </a:buClr>
              <a:buSzTx/>
              <a:buFont typeface="Wingdings" pitchFamily="2" charset="2"/>
              <a:buAutoNum type="arabicPeriod" startAt="4"/>
            </a:pPr>
            <a:r>
              <a:rPr lang="en-US" altLang="en-US" sz="2100" b="0" dirty="0">
                <a:effectLst/>
                <a:latin typeface="Liberation Sans" panose="020B0604020202020204" pitchFamily="34" charset="0"/>
              </a:rPr>
              <a:t>Manufacturing overhead and selling and administrative expenses: all items except depreciation are paid in the quarter incurred.</a:t>
            </a:r>
          </a:p>
        </p:txBody>
      </p:sp>
      <p:sp>
        <p:nvSpPr>
          <p:cNvPr id="61444"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Rectangle 10"/>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Cash Budget</a:t>
            </a:r>
          </a:p>
        </p:txBody>
      </p:sp>
      <p:sp>
        <p:nvSpPr>
          <p:cNvPr id="5" name="Slide Number Placeholder 4">
            <a:extLst>
              <a:ext uri="{FF2B5EF4-FFF2-40B4-BE49-F238E27FC236}">
                <a16:creationId xmlns:a16="http://schemas.microsoft.com/office/drawing/2014/main" id="{BD2A4321-AAA5-4A18-9A24-65BDA5D45C09}"/>
              </a:ext>
            </a:extLst>
          </p:cNvPr>
          <p:cNvSpPr>
            <a:spLocks noGrp="1"/>
          </p:cNvSpPr>
          <p:nvPr>
            <p:ph type="sldNum" sz="quarter" idx="12"/>
          </p:nvPr>
        </p:nvSpPr>
        <p:spPr/>
        <p:txBody>
          <a:bodyPr/>
          <a:lstStyle/>
          <a:p>
            <a:fld id="{E8DEBC2E-7FE7-4C4F-A22B-A7EAACC0A412}" type="slidenum">
              <a:rPr lang="en-US" smtClean="0"/>
              <a:t>60</a:t>
            </a:fld>
            <a:endParaRPr lang="en-US" dirty="0"/>
          </a:p>
        </p:txBody>
      </p:sp>
    </p:spTree>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sz="half" idx="1"/>
          </p:nvPr>
        </p:nvSpPr>
        <p:spPr bwMode="auto">
          <a:xfrm>
            <a:off x="533400" y="1295400"/>
            <a:ext cx="8153400" cy="3429000"/>
          </a:xfrm>
          <a:solidFill>
            <a:schemeClr val="bg1"/>
          </a:solidFill>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normAutofit lnSpcReduction="10000"/>
          </a:bodyPr>
          <a:lstStyle/>
          <a:p>
            <a:pPr marL="457200" indent="-457200">
              <a:lnSpc>
                <a:spcPct val="120000"/>
              </a:lnSpc>
              <a:spcBef>
                <a:spcPct val="50000"/>
              </a:spcBef>
              <a:buClrTx/>
              <a:buSzPct val="80000"/>
              <a:buNone/>
            </a:pPr>
            <a:r>
              <a:rPr lang="en-US" altLang="en-US" sz="2300" dirty="0">
                <a:solidFill>
                  <a:schemeClr val="tx1"/>
                </a:solidFill>
                <a:effectLst/>
                <a:latin typeface="Liberation Sans" panose="020B0604020202020204" pitchFamily="34" charset="0"/>
              </a:rPr>
              <a:t>Illustration – Hayes Company Estimations</a:t>
            </a:r>
          </a:p>
          <a:p>
            <a:pPr marL="457200" indent="-457200">
              <a:lnSpc>
                <a:spcPct val="120000"/>
              </a:lnSpc>
              <a:spcBef>
                <a:spcPct val="50000"/>
              </a:spcBef>
              <a:buClr>
                <a:schemeClr val="tx1"/>
              </a:buClr>
              <a:buSzTx/>
              <a:buFont typeface="+mj-lt"/>
              <a:buAutoNum type="arabicPeriod" startAt="7"/>
            </a:pPr>
            <a:r>
              <a:rPr lang="en-US" altLang="en-US" sz="2100" b="0" dirty="0">
                <a:effectLst/>
                <a:latin typeface="Liberation Sans" panose="020B0604020202020204" pitchFamily="34" charset="0"/>
              </a:rPr>
              <a:t>Management plans to purchase a truck in the second quarter for $10,000 cash.</a:t>
            </a:r>
          </a:p>
          <a:p>
            <a:pPr marL="457200" indent="-457200">
              <a:lnSpc>
                <a:spcPct val="120000"/>
              </a:lnSpc>
              <a:spcBef>
                <a:spcPct val="50000"/>
              </a:spcBef>
              <a:buClr>
                <a:schemeClr val="tx1"/>
              </a:buClr>
              <a:buSzTx/>
              <a:buFont typeface="Wingdings" pitchFamily="2" charset="2"/>
              <a:buAutoNum type="arabicPeriod" startAt="7"/>
            </a:pPr>
            <a:r>
              <a:rPr lang="en-US" altLang="en-US" sz="2100" b="0" dirty="0">
                <a:effectLst/>
                <a:latin typeface="Liberation Sans" panose="020B0604020202020204" pitchFamily="34" charset="0"/>
              </a:rPr>
              <a:t>Hayes makes equal quarterly payments of its estimated annual income taxes.</a:t>
            </a:r>
          </a:p>
          <a:p>
            <a:pPr marL="457200" indent="-457200">
              <a:lnSpc>
                <a:spcPct val="120000"/>
              </a:lnSpc>
              <a:spcBef>
                <a:spcPct val="50000"/>
              </a:spcBef>
              <a:buClr>
                <a:schemeClr val="tx1"/>
              </a:buClr>
              <a:buSzTx/>
              <a:buFont typeface="Wingdings" pitchFamily="2" charset="2"/>
              <a:buAutoNum type="arabicPeriod" startAt="7"/>
            </a:pPr>
            <a:r>
              <a:rPr lang="en-US" altLang="en-US" sz="2100" b="0" dirty="0">
                <a:effectLst/>
                <a:latin typeface="Liberation Sans" panose="020B0604020202020204" pitchFamily="34" charset="0"/>
              </a:rPr>
              <a:t>Loans are repaid in the earliest quarter in which there is sufficient cash (that is, when the cash on hand exceeds the $15,000 minimum required balance).</a:t>
            </a:r>
          </a:p>
        </p:txBody>
      </p:sp>
      <p:sp>
        <p:nvSpPr>
          <p:cNvPr id="62468"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Rectangle 10"/>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Cash Budget</a:t>
            </a:r>
          </a:p>
        </p:txBody>
      </p:sp>
      <p:sp>
        <p:nvSpPr>
          <p:cNvPr id="5" name="Slide Number Placeholder 4">
            <a:extLst>
              <a:ext uri="{FF2B5EF4-FFF2-40B4-BE49-F238E27FC236}">
                <a16:creationId xmlns:a16="http://schemas.microsoft.com/office/drawing/2014/main" id="{4CA145DE-B1C7-4574-B851-051BBE823EED}"/>
              </a:ext>
            </a:extLst>
          </p:cNvPr>
          <p:cNvSpPr>
            <a:spLocks noGrp="1"/>
          </p:cNvSpPr>
          <p:nvPr>
            <p:ph type="sldNum" sz="quarter" idx="12"/>
          </p:nvPr>
        </p:nvSpPr>
        <p:spPr/>
        <p:txBody>
          <a:bodyPr/>
          <a:lstStyle/>
          <a:p>
            <a:fld id="{E8DEBC2E-7FE7-4C4F-A22B-A7EAACC0A412}" type="slidenum">
              <a:rPr lang="en-US" smtClean="0"/>
              <a:t>61</a:t>
            </a:fld>
            <a:endParaRPr lang="en-US" dirty="0"/>
          </a:p>
        </p:txBody>
      </p:sp>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295275" y="2045444"/>
            <a:ext cx="8543925" cy="3745756"/>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63491" name="Rectangle 2"/>
          <p:cNvSpPr>
            <a:spLocks noGrp="1" noChangeArrowheads="1"/>
          </p:cNvSpPr>
          <p:nvPr>
            <p:ph type="body" sz="half" idx="1"/>
          </p:nvPr>
        </p:nvSpPr>
        <p:spPr bwMode="auto">
          <a:xfrm>
            <a:off x="533400" y="1295400"/>
            <a:ext cx="8382000" cy="533400"/>
          </a:xfrm>
          <a:solidFill>
            <a:schemeClr val="bg1"/>
          </a:solidFill>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normAutofit fontScale="92500"/>
          </a:bodyPr>
          <a:lstStyle/>
          <a:p>
            <a:pPr marL="457200" indent="-457200">
              <a:lnSpc>
                <a:spcPct val="120000"/>
              </a:lnSpc>
              <a:spcBef>
                <a:spcPct val="50000"/>
              </a:spcBef>
              <a:buClrTx/>
              <a:buSzPct val="80000"/>
              <a:buFontTx/>
              <a:buNone/>
            </a:pPr>
            <a:r>
              <a:rPr lang="en-US" altLang="en-US" sz="2200" dirty="0">
                <a:solidFill>
                  <a:schemeClr val="tx1"/>
                </a:solidFill>
                <a:effectLst/>
                <a:latin typeface="Liberation Sans" panose="020B0604020202020204" pitchFamily="34" charset="0"/>
              </a:rPr>
              <a:t>Illustration </a:t>
            </a:r>
            <a:r>
              <a:rPr lang="en-US" altLang="en-US" sz="2200" b="0" dirty="0">
                <a:solidFill>
                  <a:schemeClr val="tx1"/>
                </a:solidFill>
                <a:effectLst/>
                <a:latin typeface="Liberation Sans" panose="020B0604020202020204" pitchFamily="34" charset="0"/>
              </a:rPr>
              <a:t>–  Prepare a </a:t>
            </a:r>
            <a:r>
              <a:rPr lang="en-US" altLang="en-US" sz="2200" dirty="0">
                <a:solidFill>
                  <a:schemeClr val="tx1"/>
                </a:solidFill>
                <a:effectLst/>
                <a:latin typeface="Liberation Sans" panose="020B0604020202020204" pitchFamily="34" charset="0"/>
              </a:rPr>
              <a:t>schedule of collections </a:t>
            </a:r>
            <a:r>
              <a:rPr lang="en-US" altLang="en-US" sz="2200" b="0" dirty="0">
                <a:solidFill>
                  <a:schemeClr val="tx1"/>
                </a:solidFill>
                <a:effectLst/>
                <a:latin typeface="Liberation Sans" panose="020B0604020202020204" pitchFamily="34" charset="0"/>
              </a:rPr>
              <a:t>from customers.</a:t>
            </a:r>
          </a:p>
        </p:txBody>
      </p:sp>
      <p:sp>
        <p:nvSpPr>
          <p:cNvPr id="1037323" name="Rectangle 11"/>
          <p:cNvSpPr>
            <a:spLocks noChangeArrowheads="1"/>
          </p:cNvSpPr>
          <p:nvPr/>
        </p:nvSpPr>
        <p:spPr bwMode="auto">
          <a:xfrm>
            <a:off x="6705600" y="4026644"/>
            <a:ext cx="1066800" cy="255587"/>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7324" name="Rectangle 12"/>
          <p:cNvSpPr>
            <a:spLocks noChangeArrowheads="1"/>
          </p:cNvSpPr>
          <p:nvPr/>
        </p:nvSpPr>
        <p:spPr bwMode="auto">
          <a:xfrm>
            <a:off x="6705600" y="4299693"/>
            <a:ext cx="1066800" cy="255589"/>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7327" name="Rectangle 15"/>
          <p:cNvSpPr>
            <a:spLocks noChangeArrowheads="1"/>
          </p:cNvSpPr>
          <p:nvPr/>
        </p:nvSpPr>
        <p:spPr bwMode="auto">
          <a:xfrm>
            <a:off x="4572000" y="4833094"/>
            <a:ext cx="10668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7328" name="Rectangle 16"/>
          <p:cNvSpPr>
            <a:spLocks noChangeArrowheads="1"/>
          </p:cNvSpPr>
          <p:nvPr/>
        </p:nvSpPr>
        <p:spPr bwMode="auto">
          <a:xfrm>
            <a:off x="5638800" y="4833094"/>
            <a:ext cx="10668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7329" name="Rectangle 17"/>
          <p:cNvSpPr>
            <a:spLocks noChangeArrowheads="1"/>
          </p:cNvSpPr>
          <p:nvPr/>
        </p:nvSpPr>
        <p:spPr bwMode="auto">
          <a:xfrm>
            <a:off x="6705600" y="4833093"/>
            <a:ext cx="1066800" cy="255589"/>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7330" name="Rectangle 18"/>
          <p:cNvSpPr>
            <a:spLocks noChangeArrowheads="1"/>
          </p:cNvSpPr>
          <p:nvPr/>
        </p:nvSpPr>
        <p:spPr bwMode="auto">
          <a:xfrm>
            <a:off x="7772400" y="4833094"/>
            <a:ext cx="9906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7337" name="Rectangle 25"/>
          <p:cNvSpPr>
            <a:spLocks noChangeArrowheads="1"/>
          </p:cNvSpPr>
          <p:nvPr/>
        </p:nvSpPr>
        <p:spPr bwMode="auto">
          <a:xfrm>
            <a:off x="7772400" y="4299694"/>
            <a:ext cx="9906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7338" name="Rectangle 26"/>
          <p:cNvSpPr>
            <a:spLocks noChangeArrowheads="1"/>
          </p:cNvSpPr>
          <p:nvPr/>
        </p:nvSpPr>
        <p:spPr bwMode="auto">
          <a:xfrm>
            <a:off x="7772400" y="4555282"/>
            <a:ext cx="990600" cy="255587"/>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7341" name="Rectangle 29"/>
          <p:cNvSpPr>
            <a:spLocks noChangeArrowheads="1"/>
          </p:cNvSpPr>
          <p:nvPr/>
        </p:nvSpPr>
        <p:spPr bwMode="auto">
          <a:xfrm>
            <a:off x="5638800" y="4026644"/>
            <a:ext cx="1066800" cy="255587"/>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7342" name="Rectangle 30"/>
          <p:cNvSpPr>
            <a:spLocks noChangeArrowheads="1"/>
          </p:cNvSpPr>
          <p:nvPr/>
        </p:nvSpPr>
        <p:spPr bwMode="auto">
          <a:xfrm>
            <a:off x="5638800" y="3748832"/>
            <a:ext cx="1066800" cy="244475"/>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7343" name="Rectangle 31"/>
          <p:cNvSpPr>
            <a:spLocks noChangeArrowheads="1"/>
          </p:cNvSpPr>
          <p:nvPr/>
        </p:nvSpPr>
        <p:spPr bwMode="auto">
          <a:xfrm>
            <a:off x="4572000" y="3737719"/>
            <a:ext cx="10668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7344" name="Rectangle 32"/>
          <p:cNvSpPr>
            <a:spLocks noChangeArrowheads="1"/>
          </p:cNvSpPr>
          <p:nvPr/>
        </p:nvSpPr>
        <p:spPr bwMode="auto">
          <a:xfrm>
            <a:off x="4572000" y="3493244"/>
            <a:ext cx="10668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63506"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 name="Rectangle 10"/>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Cash Budget</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406193"/>
            <a:ext cx="4937760" cy="218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685800" y="5406193"/>
            <a:ext cx="1905000" cy="218285"/>
          </a:xfrm>
          <a:prstGeom prst="rect">
            <a:avLst/>
          </a:prstGeom>
          <a:solidFill>
            <a:schemeClr val="bg1">
              <a:lumMod val="95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Slide Number Placeholder 5">
            <a:extLst>
              <a:ext uri="{FF2B5EF4-FFF2-40B4-BE49-F238E27FC236}">
                <a16:creationId xmlns:a16="http://schemas.microsoft.com/office/drawing/2014/main" id="{447377E2-74E6-46E5-A2B5-28FC7D4AB543}"/>
              </a:ext>
            </a:extLst>
          </p:cNvPr>
          <p:cNvSpPr>
            <a:spLocks noGrp="1"/>
          </p:cNvSpPr>
          <p:nvPr>
            <p:ph type="sldNum" sz="quarter" idx="12"/>
          </p:nvPr>
        </p:nvSpPr>
        <p:spPr/>
        <p:txBody>
          <a:bodyPr/>
          <a:lstStyle/>
          <a:p>
            <a:fld id="{E8DEBC2E-7FE7-4C4F-A22B-A7EAACC0A412}" type="slidenum">
              <a:rPr lang="en-US" smtClean="0"/>
              <a:t>62</a:t>
            </a:fld>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037344"/>
                                        </p:tgtEl>
                                      </p:cBhvr>
                                    </p:animEffect>
                                    <p:set>
                                      <p:cBhvr>
                                        <p:cTn id="7" dur="1" fill="hold">
                                          <p:stCondLst>
                                            <p:cond delay="499"/>
                                          </p:stCondLst>
                                        </p:cTn>
                                        <p:tgtEl>
                                          <p:spTgt spid="1037344"/>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037343"/>
                                        </p:tgtEl>
                                      </p:cBhvr>
                                    </p:animEffect>
                                    <p:set>
                                      <p:cBhvr>
                                        <p:cTn id="12" dur="1" fill="hold">
                                          <p:stCondLst>
                                            <p:cond delay="499"/>
                                          </p:stCondLst>
                                        </p:cTn>
                                        <p:tgtEl>
                                          <p:spTgt spid="1037343"/>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037327"/>
                                        </p:tgtEl>
                                      </p:cBhvr>
                                    </p:animEffect>
                                    <p:set>
                                      <p:cBhvr>
                                        <p:cTn id="17" dur="1" fill="hold">
                                          <p:stCondLst>
                                            <p:cond delay="499"/>
                                          </p:stCondLst>
                                        </p:cTn>
                                        <p:tgtEl>
                                          <p:spTgt spid="1037327"/>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037342"/>
                                        </p:tgtEl>
                                      </p:cBhvr>
                                    </p:animEffect>
                                    <p:set>
                                      <p:cBhvr>
                                        <p:cTn id="22" dur="1" fill="hold">
                                          <p:stCondLst>
                                            <p:cond delay="499"/>
                                          </p:stCondLst>
                                        </p:cTn>
                                        <p:tgtEl>
                                          <p:spTgt spid="1037342"/>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037341"/>
                                        </p:tgtEl>
                                      </p:cBhvr>
                                    </p:animEffect>
                                    <p:set>
                                      <p:cBhvr>
                                        <p:cTn id="27" dur="1" fill="hold">
                                          <p:stCondLst>
                                            <p:cond delay="499"/>
                                          </p:stCondLst>
                                        </p:cTn>
                                        <p:tgtEl>
                                          <p:spTgt spid="1037341"/>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037328"/>
                                        </p:tgtEl>
                                      </p:cBhvr>
                                    </p:animEffect>
                                    <p:set>
                                      <p:cBhvr>
                                        <p:cTn id="32" dur="1" fill="hold">
                                          <p:stCondLst>
                                            <p:cond delay="499"/>
                                          </p:stCondLst>
                                        </p:cTn>
                                        <p:tgtEl>
                                          <p:spTgt spid="103732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1037323"/>
                                        </p:tgtEl>
                                      </p:cBhvr>
                                    </p:animEffect>
                                    <p:set>
                                      <p:cBhvr>
                                        <p:cTn id="37" dur="1" fill="hold">
                                          <p:stCondLst>
                                            <p:cond delay="499"/>
                                          </p:stCondLst>
                                        </p:cTn>
                                        <p:tgtEl>
                                          <p:spTgt spid="1037323"/>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1037324"/>
                                        </p:tgtEl>
                                      </p:cBhvr>
                                    </p:animEffect>
                                    <p:set>
                                      <p:cBhvr>
                                        <p:cTn id="42" dur="1" fill="hold">
                                          <p:stCondLst>
                                            <p:cond delay="499"/>
                                          </p:stCondLst>
                                        </p:cTn>
                                        <p:tgtEl>
                                          <p:spTgt spid="103732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1037329"/>
                                        </p:tgtEl>
                                      </p:cBhvr>
                                    </p:animEffect>
                                    <p:set>
                                      <p:cBhvr>
                                        <p:cTn id="47" dur="1" fill="hold">
                                          <p:stCondLst>
                                            <p:cond delay="499"/>
                                          </p:stCondLst>
                                        </p:cTn>
                                        <p:tgtEl>
                                          <p:spTgt spid="1037329"/>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8" fill="hold" grpId="0" nodeType="clickEffect">
                                  <p:stCondLst>
                                    <p:cond delay="0"/>
                                  </p:stCondLst>
                                  <p:childTnLst>
                                    <p:animEffect transition="out" filter="wipe(left)">
                                      <p:cBhvr>
                                        <p:cTn id="51" dur="500"/>
                                        <p:tgtEl>
                                          <p:spTgt spid="1037337"/>
                                        </p:tgtEl>
                                      </p:cBhvr>
                                    </p:animEffect>
                                    <p:set>
                                      <p:cBhvr>
                                        <p:cTn id="52" dur="1" fill="hold">
                                          <p:stCondLst>
                                            <p:cond delay="499"/>
                                          </p:stCondLst>
                                        </p:cTn>
                                        <p:tgtEl>
                                          <p:spTgt spid="1037337"/>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xit" presetSubtype="8" fill="hold" grpId="0" nodeType="clickEffect">
                                  <p:stCondLst>
                                    <p:cond delay="0"/>
                                  </p:stCondLst>
                                  <p:childTnLst>
                                    <p:animEffect transition="out" filter="wipe(left)">
                                      <p:cBhvr>
                                        <p:cTn id="56" dur="500"/>
                                        <p:tgtEl>
                                          <p:spTgt spid="1037338"/>
                                        </p:tgtEl>
                                      </p:cBhvr>
                                    </p:animEffect>
                                    <p:set>
                                      <p:cBhvr>
                                        <p:cTn id="57" dur="1" fill="hold">
                                          <p:stCondLst>
                                            <p:cond delay="499"/>
                                          </p:stCondLst>
                                        </p:cTn>
                                        <p:tgtEl>
                                          <p:spTgt spid="1037338"/>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8" fill="hold" grpId="0" nodeType="clickEffect">
                                  <p:stCondLst>
                                    <p:cond delay="0"/>
                                  </p:stCondLst>
                                  <p:childTnLst>
                                    <p:animEffect transition="out" filter="wipe(left)">
                                      <p:cBhvr>
                                        <p:cTn id="61" dur="500"/>
                                        <p:tgtEl>
                                          <p:spTgt spid="1037330"/>
                                        </p:tgtEl>
                                      </p:cBhvr>
                                    </p:animEffect>
                                    <p:set>
                                      <p:cBhvr>
                                        <p:cTn id="62" dur="1" fill="hold">
                                          <p:stCondLst>
                                            <p:cond delay="499"/>
                                          </p:stCondLst>
                                        </p:cTn>
                                        <p:tgtEl>
                                          <p:spTgt spid="10373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23" grpId="0" animBg="1"/>
      <p:bldP spid="1037324" grpId="0" animBg="1"/>
      <p:bldP spid="1037327" grpId="0" animBg="1"/>
      <p:bldP spid="1037328" grpId="0" animBg="1"/>
      <p:bldP spid="1037329" grpId="0" animBg="1"/>
      <p:bldP spid="1037330" grpId="0" animBg="1"/>
      <p:bldP spid="1037337" grpId="0" animBg="1"/>
      <p:bldP spid="1037338" grpId="0" animBg="1"/>
      <p:bldP spid="1037341" grpId="0" animBg="1"/>
      <p:bldP spid="1037342" grpId="0" animBg="1"/>
      <p:bldP spid="1037343" grpId="0" animBg="1"/>
      <p:bldP spid="103734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1" y="2516759"/>
            <a:ext cx="8534400" cy="3731641"/>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64515" name="Rectangle 3"/>
          <p:cNvSpPr>
            <a:spLocks noGrp="1" noChangeArrowheads="1"/>
          </p:cNvSpPr>
          <p:nvPr>
            <p:ph type="body" sz="half" idx="1"/>
          </p:nvPr>
        </p:nvSpPr>
        <p:spPr bwMode="auto">
          <a:xfrm>
            <a:off x="533400" y="1295400"/>
            <a:ext cx="8382000" cy="1041400"/>
          </a:xfrm>
          <a:solidFill>
            <a:schemeClr val="bg1"/>
          </a:solidFill>
          <a:extLs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lnSpc>
                <a:spcPct val="120000"/>
              </a:lnSpc>
              <a:spcBef>
                <a:spcPct val="50000"/>
              </a:spcBef>
              <a:buClrTx/>
              <a:buSzPct val="80000"/>
              <a:buFontTx/>
              <a:buNone/>
            </a:pPr>
            <a:r>
              <a:rPr lang="en-US" altLang="en-US" sz="2200" dirty="0">
                <a:solidFill>
                  <a:schemeClr val="tx1"/>
                </a:solidFill>
                <a:effectLst/>
                <a:latin typeface="Liberation Sans" panose="020B0604020202020204" pitchFamily="34" charset="0"/>
              </a:rPr>
              <a:t>Illustration </a:t>
            </a:r>
            <a:r>
              <a:rPr lang="en-US" altLang="en-US" sz="2200" b="0" dirty="0">
                <a:solidFill>
                  <a:schemeClr val="tx1"/>
                </a:solidFill>
                <a:effectLst/>
                <a:latin typeface="Liberation Sans" panose="020B0604020202020204" pitchFamily="34" charset="0"/>
              </a:rPr>
              <a:t>–  Prepare a schedule of cash payments for direct materials.</a:t>
            </a:r>
          </a:p>
        </p:txBody>
      </p:sp>
      <p:sp>
        <p:nvSpPr>
          <p:cNvPr id="1039386" name="Rectangle 26"/>
          <p:cNvSpPr>
            <a:spLocks noChangeArrowheads="1"/>
          </p:cNvSpPr>
          <p:nvPr/>
        </p:nvSpPr>
        <p:spPr bwMode="auto">
          <a:xfrm>
            <a:off x="6781800" y="4437063"/>
            <a:ext cx="990600" cy="255587"/>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9387" name="Rectangle 27"/>
          <p:cNvSpPr>
            <a:spLocks noChangeArrowheads="1"/>
          </p:cNvSpPr>
          <p:nvPr/>
        </p:nvSpPr>
        <p:spPr bwMode="auto">
          <a:xfrm>
            <a:off x="6781800" y="4692650"/>
            <a:ext cx="9906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9388" name="Rectangle 28"/>
          <p:cNvSpPr>
            <a:spLocks noChangeArrowheads="1"/>
          </p:cNvSpPr>
          <p:nvPr/>
        </p:nvSpPr>
        <p:spPr bwMode="auto">
          <a:xfrm>
            <a:off x="4572000" y="5257800"/>
            <a:ext cx="10668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9389" name="Rectangle 29"/>
          <p:cNvSpPr>
            <a:spLocks noChangeArrowheads="1"/>
          </p:cNvSpPr>
          <p:nvPr/>
        </p:nvSpPr>
        <p:spPr bwMode="auto">
          <a:xfrm>
            <a:off x="5715000" y="5257800"/>
            <a:ext cx="9906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9390" name="Rectangle 30"/>
          <p:cNvSpPr>
            <a:spLocks noChangeArrowheads="1"/>
          </p:cNvSpPr>
          <p:nvPr/>
        </p:nvSpPr>
        <p:spPr bwMode="auto">
          <a:xfrm>
            <a:off x="6781800" y="5257800"/>
            <a:ext cx="9906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9391" name="Rectangle 31"/>
          <p:cNvSpPr>
            <a:spLocks noChangeArrowheads="1"/>
          </p:cNvSpPr>
          <p:nvPr/>
        </p:nvSpPr>
        <p:spPr bwMode="auto">
          <a:xfrm>
            <a:off x="7772400" y="5257800"/>
            <a:ext cx="9906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9392" name="Rectangle 32"/>
          <p:cNvSpPr>
            <a:spLocks noChangeArrowheads="1"/>
          </p:cNvSpPr>
          <p:nvPr/>
        </p:nvSpPr>
        <p:spPr bwMode="auto">
          <a:xfrm>
            <a:off x="7772400" y="4692650"/>
            <a:ext cx="9906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9393" name="Rectangle 33"/>
          <p:cNvSpPr>
            <a:spLocks noChangeArrowheads="1"/>
          </p:cNvSpPr>
          <p:nvPr/>
        </p:nvSpPr>
        <p:spPr bwMode="auto">
          <a:xfrm>
            <a:off x="7772400" y="4948238"/>
            <a:ext cx="990600" cy="255587"/>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9394" name="Rectangle 34"/>
          <p:cNvSpPr>
            <a:spLocks noChangeArrowheads="1"/>
          </p:cNvSpPr>
          <p:nvPr/>
        </p:nvSpPr>
        <p:spPr bwMode="auto">
          <a:xfrm>
            <a:off x="5715000" y="4437063"/>
            <a:ext cx="990600" cy="255587"/>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9395" name="Rectangle 35"/>
          <p:cNvSpPr>
            <a:spLocks noChangeArrowheads="1"/>
          </p:cNvSpPr>
          <p:nvPr/>
        </p:nvSpPr>
        <p:spPr bwMode="auto">
          <a:xfrm>
            <a:off x="5715000" y="4175125"/>
            <a:ext cx="9906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9396" name="Rectangle 36"/>
          <p:cNvSpPr>
            <a:spLocks noChangeArrowheads="1"/>
          </p:cNvSpPr>
          <p:nvPr/>
        </p:nvSpPr>
        <p:spPr bwMode="auto">
          <a:xfrm>
            <a:off x="4572000" y="4175125"/>
            <a:ext cx="10668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39397" name="Rectangle 37"/>
          <p:cNvSpPr>
            <a:spLocks noChangeArrowheads="1"/>
          </p:cNvSpPr>
          <p:nvPr/>
        </p:nvSpPr>
        <p:spPr bwMode="auto">
          <a:xfrm>
            <a:off x="4572000" y="3930650"/>
            <a:ext cx="1066800" cy="255588"/>
          </a:xfrm>
          <a:prstGeom prst="rect">
            <a:avLst/>
          </a:prstGeom>
          <a:solidFill>
            <a:schemeClr val="bg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64530"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 name="Rectangle 10"/>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Cash Budget</a:t>
            </a:r>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325" y="5849921"/>
            <a:ext cx="4791075" cy="232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695325" y="5849921"/>
            <a:ext cx="1971675" cy="232431"/>
          </a:xfrm>
          <a:prstGeom prst="rect">
            <a:avLst/>
          </a:prstGeom>
          <a:solidFill>
            <a:schemeClr val="bg1">
              <a:lumMod val="95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Slide Number Placeholder 5">
            <a:extLst>
              <a:ext uri="{FF2B5EF4-FFF2-40B4-BE49-F238E27FC236}">
                <a16:creationId xmlns:a16="http://schemas.microsoft.com/office/drawing/2014/main" id="{F66C03BA-FDD7-470E-B7F0-9642DC914DA6}"/>
              </a:ext>
            </a:extLst>
          </p:cNvPr>
          <p:cNvSpPr>
            <a:spLocks noGrp="1"/>
          </p:cNvSpPr>
          <p:nvPr>
            <p:ph type="sldNum" sz="quarter" idx="12"/>
          </p:nvPr>
        </p:nvSpPr>
        <p:spPr/>
        <p:txBody>
          <a:bodyPr/>
          <a:lstStyle/>
          <a:p>
            <a:fld id="{E8DEBC2E-7FE7-4C4F-A22B-A7EAACC0A412}" type="slidenum">
              <a:rPr lang="en-US" smtClean="0"/>
              <a:t>63</a:t>
            </a:fld>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039397"/>
                                        </p:tgtEl>
                                      </p:cBhvr>
                                    </p:animEffect>
                                    <p:set>
                                      <p:cBhvr>
                                        <p:cTn id="7" dur="1" fill="hold">
                                          <p:stCondLst>
                                            <p:cond delay="499"/>
                                          </p:stCondLst>
                                        </p:cTn>
                                        <p:tgtEl>
                                          <p:spTgt spid="1039397"/>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039396"/>
                                        </p:tgtEl>
                                      </p:cBhvr>
                                    </p:animEffect>
                                    <p:set>
                                      <p:cBhvr>
                                        <p:cTn id="12" dur="1" fill="hold">
                                          <p:stCondLst>
                                            <p:cond delay="499"/>
                                          </p:stCondLst>
                                        </p:cTn>
                                        <p:tgtEl>
                                          <p:spTgt spid="103939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039388"/>
                                        </p:tgtEl>
                                      </p:cBhvr>
                                    </p:animEffect>
                                    <p:set>
                                      <p:cBhvr>
                                        <p:cTn id="17" dur="1" fill="hold">
                                          <p:stCondLst>
                                            <p:cond delay="499"/>
                                          </p:stCondLst>
                                        </p:cTn>
                                        <p:tgtEl>
                                          <p:spTgt spid="1039388"/>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039395"/>
                                        </p:tgtEl>
                                      </p:cBhvr>
                                    </p:animEffect>
                                    <p:set>
                                      <p:cBhvr>
                                        <p:cTn id="22" dur="1" fill="hold">
                                          <p:stCondLst>
                                            <p:cond delay="499"/>
                                          </p:stCondLst>
                                        </p:cTn>
                                        <p:tgtEl>
                                          <p:spTgt spid="103939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039394"/>
                                        </p:tgtEl>
                                      </p:cBhvr>
                                    </p:animEffect>
                                    <p:set>
                                      <p:cBhvr>
                                        <p:cTn id="27" dur="1" fill="hold">
                                          <p:stCondLst>
                                            <p:cond delay="499"/>
                                          </p:stCondLst>
                                        </p:cTn>
                                        <p:tgtEl>
                                          <p:spTgt spid="1039394"/>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039389"/>
                                        </p:tgtEl>
                                      </p:cBhvr>
                                    </p:animEffect>
                                    <p:set>
                                      <p:cBhvr>
                                        <p:cTn id="32" dur="1" fill="hold">
                                          <p:stCondLst>
                                            <p:cond delay="499"/>
                                          </p:stCondLst>
                                        </p:cTn>
                                        <p:tgtEl>
                                          <p:spTgt spid="103938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1039386"/>
                                        </p:tgtEl>
                                      </p:cBhvr>
                                    </p:animEffect>
                                    <p:set>
                                      <p:cBhvr>
                                        <p:cTn id="37" dur="1" fill="hold">
                                          <p:stCondLst>
                                            <p:cond delay="499"/>
                                          </p:stCondLst>
                                        </p:cTn>
                                        <p:tgtEl>
                                          <p:spTgt spid="1039386"/>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1039387"/>
                                        </p:tgtEl>
                                      </p:cBhvr>
                                    </p:animEffect>
                                    <p:set>
                                      <p:cBhvr>
                                        <p:cTn id="42" dur="1" fill="hold">
                                          <p:stCondLst>
                                            <p:cond delay="499"/>
                                          </p:stCondLst>
                                        </p:cTn>
                                        <p:tgtEl>
                                          <p:spTgt spid="103938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1039390"/>
                                        </p:tgtEl>
                                      </p:cBhvr>
                                    </p:animEffect>
                                    <p:set>
                                      <p:cBhvr>
                                        <p:cTn id="47" dur="1" fill="hold">
                                          <p:stCondLst>
                                            <p:cond delay="499"/>
                                          </p:stCondLst>
                                        </p:cTn>
                                        <p:tgtEl>
                                          <p:spTgt spid="1039390"/>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8" fill="hold" grpId="0" nodeType="clickEffect">
                                  <p:stCondLst>
                                    <p:cond delay="0"/>
                                  </p:stCondLst>
                                  <p:childTnLst>
                                    <p:animEffect transition="out" filter="wipe(left)">
                                      <p:cBhvr>
                                        <p:cTn id="51" dur="500"/>
                                        <p:tgtEl>
                                          <p:spTgt spid="1039392"/>
                                        </p:tgtEl>
                                      </p:cBhvr>
                                    </p:animEffect>
                                    <p:set>
                                      <p:cBhvr>
                                        <p:cTn id="52" dur="1" fill="hold">
                                          <p:stCondLst>
                                            <p:cond delay="499"/>
                                          </p:stCondLst>
                                        </p:cTn>
                                        <p:tgtEl>
                                          <p:spTgt spid="1039392"/>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xit" presetSubtype="8" fill="hold" grpId="0" nodeType="clickEffect">
                                  <p:stCondLst>
                                    <p:cond delay="0"/>
                                  </p:stCondLst>
                                  <p:childTnLst>
                                    <p:animEffect transition="out" filter="wipe(left)">
                                      <p:cBhvr>
                                        <p:cTn id="56" dur="500"/>
                                        <p:tgtEl>
                                          <p:spTgt spid="1039393"/>
                                        </p:tgtEl>
                                      </p:cBhvr>
                                    </p:animEffect>
                                    <p:set>
                                      <p:cBhvr>
                                        <p:cTn id="57" dur="1" fill="hold">
                                          <p:stCondLst>
                                            <p:cond delay="499"/>
                                          </p:stCondLst>
                                        </p:cTn>
                                        <p:tgtEl>
                                          <p:spTgt spid="1039393"/>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8" fill="hold" grpId="0" nodeType="clickEffect">
                                  <p:stCondLst>
                                    <p:cond delay="0"/>
                                  </p:stCondLst>
                                  <p:childTnLst>
                                    <p:animEffect transition="out" filter="wipe(left)">
                                      <p:cBhvr>
                                        <p:cTn id="61" dur="500"/>
                                        <p:tgtEl>
                                          <p:spTgt spid="1039391"/>
                                        </p:tgtEl>
                                      </p:cBhvr>
                                    </p:animEffect>
                                    <p:set>
                                      <p:cBhvr>
                                        <p:cTn id="62" dur="1" fill="hold">
                                          <p:stCondLst>
                                            <p:cond delay="499"/>
                                          </p:stCondLst>
                                        </p:cTn>
                                        <p:tgtEl>
                                          <p:spTgt spid="10393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9386" grpId="0" animBg="1"/>
      <p:bldP spid="1039387" grpId="0" animBg="1"/>
      <p:bldP spid="1039388" grpId="0" animBg="1"/>
      <p:bldP spid="1039389" grpId="0" animBg="1"/>
      <p:bldP spid="1039390" grpId="0" animBg="1"/>
      <p:bldP spid="1039391" grpId="0" animBg="1"/>
      <p:bldP spid="1039392" grpId="0" animBg="1"/>
      <p:bldP spid="1039393" grpId="0" animBg="1"/>
      <p:bldP spid="1039394" grpId="0" animBg="1"/>
      <p:bldP spid="1039395" grpId="0" animBg="1"/>
      <p:bldP spid="1039396" grpId="0" animBg="1"/>
      <p:bldP spid="103939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81000" y="381000"/>
            <a:ext cx="8382000" cy="5965608"/>
          </a:xfrm>
          <a:prstGeom prst="rect">
            <a:avLst/>
          </a:prstGeom>
          <a:noFill/>
          <a:ln w="1905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5" name="Slide Number Placeholder 4">
            <a:extLst>
              <a:ext uri="{FF2B5EF4-FFF2-40B4-BE49-F238E27FC236}">
                <a16:creationId xmlns:a16="http://schemas.microsoft.com/office/drawing/2014/main" id="{135752E2-ED1B-4592-B37F-A5E3AC323F9A}"/>
              </a:ext>
            </a:extLst>
          </p:cNvPr>
          <p:cNvSpPr>
            <a:spLocks noGrp="1"/>
          </p:cNvSpPr>
          <p:nvPr>
            <p:ph type="sldNum" sz="quarter" idx="12"/>
          </p:nvPr>
        </p:nvSpPr>
        <p:spPr/>
        <p:txBody>
          <a:bodyPr/>
          <a:lstStyle/>
          <a:p>
            <a:fld id="{E8DEBC2E-7FE7-4C4F-A22B-A7EAACC0A412}" type="slidenum">
              <a:rPr lang="en-US" smtClean="0"/>
              <a:t>64</a:t>
            </a:fld>
            <a:endParaRPr lang="en-US" dirty="0"/>
          </a:p>
        </p:txBody>
      </p:sp>
    </p:spTree>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sz="half" idx="1"/>
          </p:nvPr>
        </p:nvSpPr>
        <p:spPr>
          <a:xfrm>
            <a:off x="533400" y="1295400"/>
            <a:ext cx="8077200" cy="1676400"/>
          </a:xfrm>
          <a:ln w="12700" cap="flat" algn="ctr">
            <a:solidFill>
              <a:schemeClr val="bg1"/>
            </a:solidFill>
            <a:miter lim="800000"/>
            <a:headEnd/>
            <a:tailEnd/>
          </a:ln>
        </p:spPr>
        <p:txBody>
          <a:bodyPr lIns="90488" tIns="44450" rIns="90488" bIns="44450">
            <a:noAutofit/>
          </a:bodyPr>
          <a:lstStyle/>
          <a:p>
            <a:pPr marL="682625" indent="-450850">
              <a:lnSpc>
                <a:spcPct val="120000"/>
              </a:lnSpc>
              <a:spcBef>
                <a:spcPct val="60000"/>
              </a:spcBef>
              <a:buClr>
                <a:schemeClr val="accent6">
                  <a:lumMod val="50000"/>
                </a:schemeClr>
              </a:buClr>
              <a:buSzPct val="80000"/>
              <a:buFont typeface="Wingdings" pitchFamily="2" charset="2"/>
              <a:buChar char="u"/>
              <a:defRPr/>
            </a:pPr>
            <a:r>
              <a:rPr lang="en-US" sz="2200" dirty="0">
                <a:solidFill>
                  <a:schemeClr val="tx1"/>
                </a:solidFill>
                <a:effectLst/>
                <a:latin typeface="Liberation Sans" panose="020B0604020202020204" pitchFamily="34" charset="0"/>
              </a:rPr>
              <a:t>Projection</a:t>
            </a:r>
            <a:r>
              <a:rPr lang="en-US" sz="2200" b="0" dirty="0">
                <a:solidFill>
                  <a:schemeClr val="tx1"/>
                </a:solidFill>
                <a:effectLst/>
                <a:latin typeface="Liberation Sans" panose="020B0604020202020204" pitchFamily="34" charset="0"/>
              </a:rPr>
              <a:t> of financial position at the end of the budget period</a:t>
            </a:r>
            <a:endParaRPr lang="en-US" sz="2200" dirty="0">
              <a:solidFill>
                <a:schemeClr val="tx1"/>
              </a:solidFill>
              <a:effectLst/>
              <a:latin typeface="Liberation Sans" panose="020B0604020202020204" pitchFamily="34" charset="0"/>
            </a:endParaRPr>
          </a:p>
          <a:p>
            <a:pPr marL="682625" indent="-450850">
              <a:lnSpc>
                <a:spcPct val="120000"/>
              </a:lnSpc>
              <a:spcBef>
                <a:spcPct val="60000"/>
              </a:spcBef>
              <a:buClr>
                <a:schemeClr val="accent6">
                  <a:lumMod val="50000"/>
                </a:schemeClr>
              </a:buClr>
              <a:buSzPct val="80000"/>
              <a:buFont typeface="Wingdings" pitchFamily="2" charset="2"/>
              <a:buChar char="u"/>
              <a:defRPr/>
            </a:pPr>
            <a:r>
              <a:rPr lang="en-US" sz="2200" dirty="0">
                <a:solidFill>
                  <a:schemeClr val="tx1"/>
                </a:solidFill>
                <a:effectLst/>
                <a:latin typeface="Liberation Sans" panose="020B0604020202020204" pitchFamily="34" charset="0"/>
              </a:rPr>
              <a:t>Developed</a:t>
            </a:r>
            <a:r>
              <a:rPr lang="en-US" sz="2200" b="0" dirty="0">
                <a:solidFill>
                  <a:schemeClr val="tx1"/>
                </a:solidFill>
                <a:effectLst/>
                <a:latin typeface="Liberation Sans" panose="020B0604020202020204" pitchFamily="34" charset="0"/>
              </a:rPr>
              <a:t> from the budgeted balance sheet for the preceding year and the budgets for the current year.</a:t>
            </a:r>
          </a:p>
        </p:txBody>
      </p:sp>
      <p:sp>
        <p:nvSpPr>
          <p:cNvPr id="6759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7592"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Budgeted Balance Sheet</a:t>
            </a:r>
          </a:p>
        </p:txBody>
      </p:sp>
      <p:sp>
        <p:nvSpPr>
          <p:cNvPr id="5" name="Slide Number Placeholder 4">
            <a:extLst>
              <a:ext uri="{FF2B5EF4-FFF2-40B4-BE49-F238E27FC236}">
                <a16:creationId xmlns:a16="http://schemas.microsoft.com/office/drawing/2014/main" id="{92E20512-10A4-439F-A092-F87A81B52544}"/>
              </a:ext>
            </a:extLst>
          </p:cNvPr>
          <p:cNvSpPr>
            <a:spLocks noGrp="1"/>
          </p:cNvSpPr>
          <p:nvPr>
            <p:ph type="sldNum" sz="quarter" idx="12"/>
          </p:nvPr>
        </p:nvSpPr>
        <p:spPr/>
        <p:txBody>
          <a:bodyPr/>
          <a:lstStyle/>
          <a:p>
            <a:fld id="{E8DEBC2E-7FE7-4C4F-A22B-A7EAACC0A412}" type="slidenum">
              <a:rPr lang="en-US" smtClean="0"/>
              <a:t>65</a:t>
            </a:fld>
            <a:endParaRPr lang="en-US" dirty="0"/>
          </a:p>
        </p:txBody>
      </p:sp>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 Box 3"/>
          <p:cNvSpPr txBox="1">
            <a:spLocks noChangeArrowheads="1"/>
          </p:cNvSpPr>
          <p:nvPr/>
        </p:nvSpPr>
        <p:spPr bwMode="auto">
          <a:xfrm>
            <a:off x="533400" y="1295400"/>
            <a:ext cx="8077200" cy="914400"/>
          </a:xfrm>
          <a:prstGeom prst="rect">
            <a:avLst/>
          </a:prstGeom>
          <a:noFill/>
          <a:ln w="12700" algn="ctr">
            <a:solidFill>
              <a:schemeClr val="bg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15000"/>
              </a:lnSpc>
              <a:spcBef>
                <a:spcPct val="40000"/>
              </a:spcBef>
              <a:buSzPct val="80000"/>
            </a:pPr>
            <a:r>
              <a:rPr lang="en-US" altLang="en-US" sz="2000" b="1" dirty="0">
                <a:latin typeface="Liberation Sans" panose="020B0604020202020204" pitchFamily="34" charset="0"/>
              </a:rPr>
              <a:t>Illustration:  </a:t>
            </a:r>
            <a:r>
              <a:rPr lang="en-US" altLang="en-US" sz="2000" dirty="0">
                <a:latin typeface="Liberation Sans" panose="020B0604020202020204" pitchFamily="34" charset="0"/>
              </a:rPr>
              <a:t>Pertinent data from the </a:t>
            </a:r>
            <a:r>
              <a:rPr lang="en-US" altLang="en-US" sz="2000" b="1" dirty="0">
                <a:latin typeface="Liberation Sans" panose="020B0604020202020204" pitchFamily="34" charset="0"/>
              </a:rPr>
              <a:t>budgeted balance sheet</a:t>
            </a:r>
            <a:r>
              <a:rPr lang="en-US" altLang="en-US" sz="2000" dirty="0">
                <a:latin typeface="Liberation Sans" panose="020B0604020202020204" pitchFamily="34" charset="0"/>
              </a:rPr>
              <a:t> at December 31, 2016, are as follows.</a:t>
            </a:r>
          </a:p>
        </p:txBody>
      </p:sp>
      <p:sp>
        <p:nvSpPr>
          <p:cNvPr id="69637" name="Rectangle 12"/>
          <p:cNvSpPr>
            <a:spLocks noChangeArrowheads="1"/>
          </p:cNvSpPr>
          <p:nvPr/>
        </p:nvSpPr>
        <p:spPr bwMode="auto">
          <a:xfrm>
            <a:off x="533400" y="3810000"/>
            <a:ext cx="8077200" cy="2514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buClr>
                <a:schemeClr val="tx1"/>
              </a:buClr>
              <a:buFont typeface="Wingdings" pitchFamily="2" charset="2"/>
              <a:buAutoNum type="arabicPeriod"/>
            </a:pPr>
            <a:r>
              <a:rPr lang="en-US" altLang="en-US" sz="2000" b="1" dirty="0">
                <a:latin typeface="Liberation Sans" panose="020B0604020202020204" pitchFamily="34" charset="0"/>
              </a:rPr>
              <a:t>Cash:</a:t>
            </a:r>
            <a:r>
              <a:rPr lang="en-US" altLang="en-US" sz="2000" dirty="0">
                <a:solidFill>
                  <a:schemeClr val="bg2"/>
                </a:solidFill>
                <a:latin typeface="Liberation Sans" panose="020B0604020202020204" pitchFamily="34" charset="0"/>
              </a:rPr>
              <a:t> Ending cash balance $37,900, shown in the cash budget.</a:t>
            </a:r>
          </a:p>
          <a:p>
            <a:pPr>
              <a:lnSpc>
                <a:spcPct val="120000"/>
              </a:lnSpc>
              <a:spcBef>
                <a:spcPct val="50000"/>
              </a:spcBef>
              <a:buClr>
                <a:schemeClr val="tx1"/>
              </a:buClr>
              <a:buFont typeface="Wingdings" pitchFamily="2" charset="2"/>
              <a:buAutoNum type="arabicPeriod"/>
            </a:pPr>
            <a:r>
              <a:rPr lang="en-US" altLang="en-US" sz="2000" b="1" dirty="0">
                <a:latin typeface="Liberation Sans" panose="020B0604020202020204" pitchFamily="34" charset="0"/>
              </a:rPr>
              <a:t>Accounts receivable:</a:t>
            </a:r>
            <a:r>
              <a:rPr lang="en-US" altLang="en-US" sz="2000" dirty="0">
                <a:solidFill>
                  <a:schemeClr val="bg2"/>
                </a:solidFill>
                <a:latin typeface="Liberation Sans" panose="020B0604020202020204" pitchFamily="34" charset="0"/>
              </a:rPr>
              <a:t> 40% of fourth-quarter sales $270,000, shown in the schedule of expected collections from customers.</a:t>
            </a:r>
          </a:p>
          <a:p>
            <a:pPr>
              <a:lnSpc>
                <a:spcPct val="120000"/>
              </a:lnSpc>
              <a:spcBef>
                <a:spcPct val="50000"/>
              </a:spcBef>
              <a:buClr>
                <a:schemeClr val="tx1"/>
              </a:buClr>
              <a:buFont typeface="Wingdings" pitchFamily="2" charset="2"/>
              <a:buAutoNum type="arabicPeriod"/>
            </a:pPr>
            <a:r>
              <a:rPr lang="en-US" altLang="en-US" sz="2000" b="1" dirty="0">
                <a:latin typeface="Liberation Sans" panose="020B0604020202020204" pitchFamily="34" charset="0"/>
              </a:rPr>
              <a:t>Finished goods inventory:</a:t>
            </a:r>
            <a:r>
              <a:rPr lang="en-US" altLang="en-US" sz="2000" dirty="0">
                <a:solidFill>
                  <a:schemeClr val="bg2"/>
                </a:solidFill>
                <a:latin typeface="Liberation Sans" panose="020B0604020202020204" pitchFamily="34" charset="0"/>
              </a:rPr>
              <a:t> Desired ending inventory 1,000 units, shown in the production budget times the total unit cost $44.</a:t>
            </a:r>
          </a:p>
        </p:txBody>
      </p:sp>
      <p:sp>
        <p:nvSpPr>
          <p:cNvPr id="69638"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8"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Budgeted Balance Sheet</a:t>
            </a:r>
          </a:p>
        </p:txBody>
      </p:sp>
      <p:sp>
        <p:nvSpPr>
          <p:cNvPr id="2" name="Rectangle 1"/>
          <p:cNvSpPr/>
          <p:nvPr/>
        </p:nvSpPr>
        <p:spPr>
          <a:xfrm>
            <a:off x="914400" y="2133600"/>
            <a:ext cx="7239000" cy="1554272"/>
          </a:xfrm>
          <a:prstGeom prst="rect">
            <a:avLst/>
          </a:prstGeom>
        </p:spPr>
        <p:txBody>
          <a:bodyPr wrap="square">
            <a:spAutoFit/>
          </a:bodyPr>
          <a:lstStyle/>
          <a:p>
            <a:pPr marL="463550">
              <a:spcBef>
                <a:spcPts val="1800"/>
              </a:spcBef>
              <a:tabLst>
                <a:tab pos="6400800" algn="r"/>
              </a:tabLst>
            </a:pPr>
            <a:r>
              <a:rPr lang="en-US" sz="2000" dirty="0">
                <a:latin typeface="Liberation Sans" panose="020B0604020202020204" pitchFamily="34" charset="0"/>
              </a:rPr>
              <a:t>Buildings and equipment 	$182,000 </a:t>
            </a:r>
          </a:p>
          <a:p>
            <a:pPr marL="463550">
              <a:spcBef>
                <a:spcPts val="600"/>
              </a:spcBef>
              <a:tabLst>
                <a:tab pos="6400800" algn="r"/>
              </a:tabLst>
            </a:pPr>
            <a:r>
              <a:rPr lang="en-US" sz="2000" dirty="0">
                <a:latin typeface="Liberation Sans" panose="020B0604020202020204" pitchFamily="34" charset="0"/>
              </a:rPr>
              <a:t>Common stock 	225,000</a:t>
            </a:r>
          </a:p>
          <a:p>
            <a:pPr marL="463550">
              <a:spcBef>
                <a:spcPts val="600"/>
              </a:spcBef>
              <a:tabLst>
                <a:tab pos="6400800" algn="r"/>
              </a:tabLst>
            </a:pPr>
            <a:r>
              <a:rPr lang="en-US" sz="2000" dirty="0">
                <a:latin typeface="Liberation Sans" panose="020B0604020202020204" pitchFamily="34" charset="0"/>
              </a:rPr>
              <a:t>Accumulated depreciation 	 28,800 </a:t>
            </a:r>
          </a:p>
          <a:p>
            <a:pPr marL="463550">
              <a:spcBef>
                <a:spcPts val="600"/>
              </a:spcBef>
              <a:tabLst>
                <a:tab pos="6400800" algn="r"/>
              </a:tabLst>
            </a:pPr>
            <a:r>
              <a:rPr lang="en-US" sz="2000" dirty="0">
                <a:latin typeface="Liberation Sans" panose="020B0604020202020204" pitchFamily="34" charset="0"/>
              </a:rPr>
              <a:t>Retained earnings 	 46,480</a:t>
            </a:r>
            <a:endParaRPr lang="en-US" altLang="en-US" sz="2000" dirty="0">
              <a:latin typeface="Liberation Sans" panose="020B0604020202020204" pitchFamily="34" charset="0"/>
            </a:endParaRPr>
          </a:p>
        </p:txBody>
      </p:sp>
      <p:sp>
        <p:nvSpPr>
          <p:cNvPr id="6" name="Slide Number Placeholder 5">
            <a:extLst>
              <a:ext uri="{FF2B5EF4-FFF2-40B4-BE49-F238E27FC236}">
                <a16:creationId xmlns:a16="http://schemas.microsoft.com/office/drawing/2014/main" id="{7B1F6423-77A6-43E8-957A-AF6ED303CFD3}"/>
              </a:ext>
            </a:extLst>
          </p:cNvPr>
          <p:cNvSpPr>
            <a:spLocks noGrp="1"/>
          </p:cNvSpPr>
          <p:nvPr>
            <p:ph type="sldNum" sz="quarter" idx="12"/>
          </p:nvPr>
        </p:nvSpPr>
        <p:spPr/>
        <p:txBody>
          <a:bodyPr/>
          <a:lstStyle/>
          <a:p>
            <a:fld id="{E8DEBC2E-7FE7-4C4F-A22B-A7EAACC0A412}" type="slidenum">
              <a:rPr lang="en-US" smtClean="0"/>
              <a:t>66</a:t>
            </a:fld>
            <a:endParaRPr lang="en-US" dirty="0"/>
          </a:p>
        </p:txBody>
      </p:sp>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7"/>
          <p:cNvSpPr>
            <a:spLocks noChangeArrowheads="1"/>
          </p:cNvSpPr>
          <p:nvPr/>
        </p:nvSpPr>
        <p:spPr bwMode="auto">
          <a:xfrm>
            <a:off x="533400" y="1295400"/>
            <a:ext cx="8001000" cy="426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buClr>
                <a:schemeClr val="tx1"/>
              </a:buClr>
              <a:buFont typeface="+mj-lt"/>
              <a:buAutoNum type="arabicPeriod" startAt="4"/>
            </a:pPr>
            <a:r>
              <a:rPr lang="en-US" altLang="en-US" sz="2100" b="1" dirty="0">
                <a:latin typeface="Liberation Sans" panose="020B0604020202020204" pitchFamily="34" charset="0"/>
              </a:rPr>
              <a:t>Raw materials inventory:</a:t>
            </a:r>
            <a:r>
              <a:rPr lang="en-US" altLang="en-US" sz="2000" dirty="0">
                <a:solidFill>
                  <a:schemeClr val="bg2"/>
                </a:solidFill>
                <a:latin typeface="Liberation Sans" panose="020B0604020202020204" pitchFamily="34" charset="0"/>
              </a:rPr>
              <a:t> Desired ending inventory 1,020 pounds, times the cost per pound $4, shown in the direct materials budget.</a:t>
            </a:r>
          </a:p>
          <a:p>
            <a:pPr>
              <a:lnSpc>
                <a:spcPct val="120000"/>
              </a:lnSpc>
              <a:spcBef>
                <a:spcPct val="50000"/>
              </a:spcBef>
              <a:buClr>
                <a:schemeClr val="tx1"/>
              </a:buClr>
              <a:buFont typeface="Wingdings" pitchFamily="2" charset="2"/>
              <a:buAutoNum type="arabicPeriod" startAt="4"/>
            </a:pPr>
            <a:r>
              <a:rPr lang="en-US" altLang="en-US" sz="2100" b="1" dirty="0">
                <a:latin typeface="Liberation Sans" panose="020B0604020202020204" pitchFamily="34" charset="0"/>
              </a:rPr>
              <a:t>Buildings and equipment:</a:t>
            </a:r>
            <a:r>
              <a:rPr lang="en-US" altLang="en-US" sz="2000" dirty="0">
                <a:solidFill>
                  <a:schemeClr val="bg2"/>
                </a:solidFill>
                <a:latin typeface="Liberation Sans" panose="020B0604020202020204" pitchFamily="34" charset="0"/>
              </a:rPr>
              <a:t> December 31, 2016, balance $182,000, plus purchase of truck for $10,000.</a:t>
            </a:r>
          </a:p>
          <a:p>
            <a:pPr>
              <a:lnSpc>
                <a:spcPct val="120000"/>
              </a:lnSpc>
              <a:spcBef>
                <a:spcPct val="50000"/>
              </a:spcBef>
              <a:buClr>
                <a:schemeClr val="tx1"/>
              </a:buClr>
              <a:buFont typeface="Wingdings" pitchFamily="2" charset="2"/>
              <a:buAutoNum type="arabicPeriod" startAt="4"/>
            </a:pPr>
            <a:r>
              <a:rPr lang="en-US" altLang="en-US" sz="2000" b="1" dirty="0">
                <a:latin typeface="Liberation Sans" panose="020B0604020202020204" pitchFamily="34" charset="0"/>
              </a:rPr>
              <a:t>Accumulated depreciation:</a:t>
            </a:r>
            <a:r>
              <a:rPr lang="en-US" altLang="en-US" sz="2000" dirty="0">
                <a:solidFill>
                  <a:schemeClr val="bg2"/>
                </a:solidFill>
                <a:latin typeface="Liberation Sans" panose="020B0604020202020204" pitchFamily="34" charset="0"/>
              </a:rPr>
              <a:t> December 31, 2016, balance $28,800, plus $15,200 depreciation shown in manufacturing overhead budget  and $4,000 depreciation shown in selling and administrative expense budget.</a:t>
            </a:r>
          </a:p>
        </p:txBody>
      </p:sp>
      <p:sp>
        <p:nvSpPr>
          <p:cNvPr id="70660"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Budgeted Balance Sheet</a:t>
            </a:r>
          </a:p>
        </p:txBody>
      </p:sp>
      <p:sp>
        <p:nvSpPr>
          <p:cNvPr id="5" name="Slide Number Placeholder 4">
            <a:extLst>
              <a:ext uri="{FF2B5EF4-FFF2-40B4-BE49-F238E27FC236}">
                <a16:creationId xmlns:a16="http://schemas.microsoft.com/office/drawing/2014/main" id="{9C318EB6-9F94-4E9D-AAE9-3A1E849B64E1}"/>
              </a:ext>
            </a:extLst>
          </p:cNvPr>
          <p:cNvSpPr>
            <a:spLocks noGrp="1"/>
          </p:cNvSpPr>
          <p:nvPr>
            <p:ph type="sldNum" sz="quarter" idx="12"/>
          </p:nvPr>
        </p:nvSpPr>
        <p:spPr/>
        <p:txBody>
          <a:bodyPr/>
          <a:lstStyle/>
          <a:p>
            <a:fld id="{E8DEBC2E-7FE7-4C4F-A22B-A7EAACC0A412}" type="slidenum">
              <a:rPr lang="en-US" smtClean="0"/>
              <a:t>67</a:t>
            </a:fld>
            <a:endParaRPr lang="en-US" dirty="0"/>
          </a:p>
        </p:txBody>
      </p:sp>
    </p:spTree>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5"/>
          <p:cNvSpPr>
            <a:spLocks noChangeArrowheads="1"/>
          </p:cNvSpPr>
          <p:nvPr/>
        </p:nvSpPr>
        <p:spPr bwMode="auto">
          <a:xfrm>
            <a:off x="533400" y="1295400"/>
            <a:ext cx="8001000" cy="4953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buClr>
                <a:schemeClr val="tx1"/>
              </a:buClr>
              <a:buFont typeface="+mj-lt"/>
              <a:buAutoNum type="arabicPeriod" startAt="7"/>
            </a:pPr>
            <a:r>
              <a:rPr lang="en-US" altLang="en-US" sz="2000" b="1" dirty="0">
                <a:latin typeface="Liberation Sans" panose="020B0604020202020204" pitchFamily="34" charset="0"/>
              </a:rPr>
              <a:t>Accounts payable:</a:t>
            </a:r>
            <a:r>
              <a:rPr lang="en-US" altLang="en-US" sz="2000" dirty="0">
                <a:solidFill>
                  <a:schemeClr val="bg2"/>
                </a:solidFill>
                <a:latin typeface="Liberation Sans" panose="020B0604020202020204" pitchFamily="34" charset="0"/>
              </a:rPr>
              <a:t> 50% of fourth-quarter purchases $37,200, shown in schedule of expected payments for direct materials.</a:t>
            </a:r>
          </a:p>
          <a:p>
            <a:pPr>
              <a:lnSpc>
                <a:spcPct val="120000"/>
              </a:lnSpc>
              <a:spcBef>
                <a:spcPct val="50000"/>
              </a:spcBef>
              <a:buClr>
                <a:schemeClr val="tx1"/>
              </a:buClr>
              <a:buFont typeface="+mj-lt"/>
              <a:buAutoNum type="arabicPeriod" startAt="7"/>
            </a:pPr>
            <a:r>
              <a:rPr lang="en-US" altLang="en-US" sz="2000" b="1" dirty="0">
                <a:latin typeface="Liberation Sans" panose="020B0604020202020204" pitchFamily="34" charset="0"/>
              </a:rPr>
              <a:t>Common stock:</a:t>
            </a:r>
            <a:r>
              <a:rPr lang="en-US" altLang="en-US" sz="2000" dirty="0">
                <a:solidFill>
                  <a:schemeClr val="bg2"/>
                </a:solidFill>
                <a:latin typeface="Liberation Sans" panose="020B0604020202020204" pitchFamily="34" charset="0"/>
              </a:rPr>
              <a:t> Unchanged from the beginning of the year.</a:t>
            </a:r>
          </a:p>
          <a:p>
            <a:pPr>
              <a:lnSpc>
                <a:spcPct val="120000"/>
              </a:lnSpc>
              <a:spcBef>
                <a:spcPct val="50000"/>
              </a:spcBef>
              <a:buClr>
                <a:schemeClr val="tx1"/>
              </a:buClr>
              <a:buFont typeface="Wingdings" pitchFamily="2" charset="2"/>
              <a:buAutoNum type="arabicPeriod" startAt="7"/>
            </a:pPr>
            <a:r>
              <a:rPr lang="en-US" altLang="en-US" sz="2000" b="1" dirty="0">
                <a:latin typeface="Liberation Sans" panose="020B0604020202020204" pitchFamily="34" charset="0"/>
              </a:rPr>
              <a:t>Retained earnings:</a:t>
            </a:r>
            <a:r>
              <a:rPr lang="en-US" altLang="en-US" sz="2000" dirty="0">
                <a:solidFill>
                  <a:schemeClr val="bg2"/>
                </a:solidFill>
                <a:latin typeface="Liberation Sans" panose="020B0604020202020204" pitchFamily="34" charset="0"/>
              </a:rPr>
              <a:t> December 31, 2016, balance $46,480, plus net income $47,900, shown in budgeted income statement.</a:t>
            </a:r>
          </a:p>
        </p:txBody>
      </p:sp>
      <p:sp>
        <p:nvSpPr>
          <p:cNvPr id="71684"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Budgeted Balance Sheet</a:t>
            </a:r>
          </a:p>
        </p:txBody>
      </p:sp>
      <p:sp>
        <p:nvSpPr>
          <p:cNvPr id="5" name="Slide Number Placeholder 4">
            <a:extLst>
              <a:ext uri="{FF2B5EF4-FFF2-40B4-BE49-F238E27FC236}">
                <a16:creationId xmlns:a16="http://schemas.microsoft.com/office/drawing/2014/main" id="{7A155120-ACAF-480D-A307-452015166BCC}"/>
              </a:ext>
            </a:extLst>
          </p:cNvPr>
          <p:cNvSpPr>
            <a:spLocks noGrp="1"/>
          </p:cNvSpPr>
          <p:nvPr>
            <p:ph type="sldNum" sz="quarter" idx="12"/>
          </p:nvPr>
        </p:nvSpPr>
        <p:spPr/>
        <p:txBody>
          <a:bodyPr/>
          <a:lstStyle/>
          <a:p>
            <a:fld id="{E8DEBC2E-7FE7-4C4F-A22B-A7EAACC0A412}" type="slidenum">
              <a:rPr lang="en-US" smtClean="0"/>
              <a:t>68</a:t>
            </a:fld>
            <a:endParaRPr lang="en-US" dirty="0"/>
          </a:p>
        </p:txBody>
      </p:sp>
    </p:spTree>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09600" y="304800"/>
            <a:ext cx="7848601" cy="40041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09600" y="4191000"/>
            <a:ext cx="7848602" cy="2377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609600" y="304800"/>
            <a:ext cx="7848602" cy="6174432"/>
          </a:xfrm>
          <a:prstGeom prst="rect">
            <a:avLst/>
          </a:prstGeom>
          <a:no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Liberation Sans" panose="020B0604020202020204" pitchFamily="34" charset="0"/>
            </a:endParaRPr>
          </a:p>
        </p:txBody>
      </p:sp>
      <p:sp>
        <p:nvSpPr>
          <p:cNvPr id="7" name="Slide Number Placeholder 6">
            <a:extLst>
              <a:ext uri="{FF2B5EF4-FFF2-40B4-BE49-F238E27FC236}">
                <a16:creationId xmlns:a16="http://schemas.microsoft.com/office/drawing/2014/main" id="{12C0FF5F-5593-41F4-BE02-A33791FEE1C4}"/>
              </a:ext>
            </a:extLst>
          </p:cNvPr>
          <p:cNvSpPr>
            <a:spLocks noGrp="1"/>
          </p:cNvSpPr>
          <p:nvPr>
            <p:ph type="sldNum" sz="quarter" idx="12"/>
          </p:nvPr>
        </p:nvSpPr>
        <p:spPr/>
        <p:txBody>
          <a:bodyPr/>
          <a:lstStyle/>
          <a:p>
            <a:fld id="{E8DEBC2E-7FE7-4C4F-A22B-A7EAACC0A412}" type="slidenum">
              <a:rPr lang="en-US" smtClean="0"/>
              <a:t>69</a:t>
            </a:fld>
            <a:endParaRPr lang="en-US" dirty="0"/>
          </a:p>
        </p:txBody>
      </p:sp>
    </p:spTree>
    <p:extLst>
      <p:ext uri="{BB962C8B-B14F-4D97-AF65-F5344CB8AC3E}">
        <p14:creationId xmlns:p14="http://schemas.microsoft.com/office/powerpoint/2010/main" val="3562975595"/>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bwMode="auto">
          <a:xfrm>
            <a:off x="533400" y="1981200"/>
            <a:ext cx="8077200" cy="605662"/>
          </a:xfr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12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mn-ea"/>
                <a:cs typeface="Times New Roman" charset="0"/>
              </a:rPr>
              <a:t>Which of the following is </a:t>
            </a:r>
            <a:r>
              <a:rPr kumimoji="0" lang="en-US" altLang="en-US" sz="2800" i="0" u="sng" strike="noStrike" kern="1200" cap="none" spc="0" normalizeH="0" baseline="0" noProof="0" dirty="0">
                <a:ln>
                  <a:noFill/>
                </a:ln>
                <a:solidFill>
                  <a:srgbClr val="000000"/>
                </a:solidFill>
                <a:effectLst/>
                <a:uLnTx/>
                <a:uFillTx/>
                <a:latin typeface="Calibri" panose="020F0502020204030204"/>
                <a:ea typeface="+mn-ea"/>
                <a:cs typeface="Times New Roman" charset="0"/>
              </a:rPr>
              <a:t>not</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mn-ea"/>
                <a:cs typeface="Times New Roman" charset="0"/>
              </a:rPr>
              <a:t> a benefit of budgeting?</a:t>
            </a:r>
          </a:p>
        </p:txBody>
      </p:sp>
      <p:sp>
        <p:nvSpPr>
          <p:cNvPr id="52227" name="Rectangle 3"/>
          <p:cNvSpPr>
            <a:spLocks noChangeArrowheads="1"/>
          </p:cNvSpPr>
          <p:nvPr/>
        </p:nvSpPr>
        <p:spPr bwMode="auto">
          <a:xfrm>
            <a:off x="762000" y="2716354"/>
            <a:ext cx="7696200" cy="31510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182562" tIns="46038" rIns="182562" bIns="46038"/>
          <a:lstStyle>
            <a:lvl1pPr marL="517525" indent="-5175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altLang="en-US" sz="2800" b="0" i="0" u="none" strike="noStrike" kern="1200" cap="none" spc="0" normalizeH="0" baseline="0" noProof="0" dirty="0">
                <a:ln>
                  <a:noFill/>
                </a:ln>
                <a:solidFill>
                  <a:srgbClr val="911B21"/>
                </a:solidFill>
                <a:effectLst/>
                <a:uLnTx/>
                <a:uFillTx/>
                <a:latin typeface="Calibri" panose="020F0502020204030204"/>
                <a:ea typeface="+mn-ea"/>
                <a:cs typeface="Times New Roman" charset="0"/>
              </a:rPr>
              <a:t>a.</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mn-ea"/>
                <a:cs typeface="Times New Roman" charset="0"/>
              </a:rPr>
              <a:t> Management can plan ahead</a:t>
            </a:r>
          </a:p>
          <a:p>
            <a:pPr marL="360363" marR="0" lvl="0" indent="-360363" algn="l" defTabSz="914400" rtl="0" eaLnBrk="1" fontAlgn="auto" latinLnBrk="0" hangingPunct="1">
              <a:lnSpc>
                <a:spcPct val="100000"/>
              </a:lnSpc>
              <a:spcBef>
                <a:spcPts val="1200"/>
              </a:spcBef>
              <a:spcAft>
                <a:spcPts val="0"/>
              </a:spcAft>
              <a:buClrTx/>
              <a:buSzPct val="100000"/>
              <a:buFont typeface="Arial"/>
              <a:buNone/>
              <a:tabLst/>
              <a:defRPr/>
            </a:pPr>
            <a:r>
              <a:rPr kumimoji="0" lang="en-US" altLang="en-US" sz="2800" b="0" i="0" u="none" strike="noStrike" kern="1200" cap="none" spc="0" normalizeH="0" baseline="0" noProof="0" dirty="0">
                <a:ln>
                  <a:noFill/>
                </a:ln>
                <a:solidFill>
                  <a:srgbClr val="911B21"/>
                </a:solidFill>
                <a:effectLst/>
                <a:uLnTx/>
                <a:uFillTx/>
                <a:latin typeface="Calibri" panose="020F0502020204030204"/>
                <a:ea typeface="+mn-ea"/>
                <a:cs typeface="Times New Roman" charset="0"/>
              </a:rPr>
              <a:t>b.</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mn-ea"/>
                <a:cs typeface="Times New Roman" charset="0"/>
              </a:rPr>
              <a:t> An early warning system is provided for potential problems</a:t>
            </a:r>
          </a:p>
          <a:p>
            <a:pPr marL="360363" marR="0" lvl="0" indent="-360363" algn="l" defTabSz="914400" rtl="0" eaLnBrk="1" fontAlgn="auto" latinLnBrk="0" hangingPunct="1">
              <a:lnSpc>
                <a:spcPct val="100000"/>
              </a:lnSpc>
              <a:spcBef>
                <a:spcPts val="1200"/>
              </a:spcBef>
              <a:spcAft>
                <a:spcPts val="0"/>
              </a:spcAft>
              <a:buClrTx/>
              <a:buSzPct val="100000"/>
              <a:buFont typeface="Arial"/>
              <a:buNone/>
              <a:tabLst/>
              <a:defRPr/>
            </a:pPr>
            <a:r>
              <a:rPr kumimoji="0" lang="en-US" altLang="en-US" sz="2800" b="0" i="0" u="none" strike="noStrike" kern="1200" cap="none" spc="0" normalizeH="0" baseline="0" noProof="0" dirty="0">
                <a:ln>
                  <a:noFill/>
                </a:ln>
                <a:solidFill>
                  <a:srgbClr val="911B21"/>
                </a:solidFill>
                <a:effectLst/>
                <a:uLnTx/>
                <a:uFillTx/>
                <a:latin typeface="Calibri" panose="020F0502020204030204"/>
                <a:ea typeface="+mn-ea"/>
                <a:cs typeface="Times New Roman" charset="0"/>
              </a:rPr>
              <a:t>c.</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mn-ea"/>
                <a:cs typeface="Times New Roman" charset="0"/>
              </a:rPr>
              <a:t> It enables disciplinary action to be taken at every level of responsibility</a:t>
            </a:r>
          </a:p>
          <a:p>
            <a:pPr marL="0" marR="0" lvl="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altLang="en-US" sz="2800" b="0" i="0" u="none" strike="noStrike" kern="1200" cap="none" spc="0" normalizeH="0" baseline="0" noProof="0" dirty="0">
                <a:ln>
                  <a:noFill/>
                </a:ln>
                <a:solidFill>
                  <a:srgbClr val="911B21"/>
                </a:solidFill>
                <a:effectLst/>
                <a:uLnTx/>
                <a:uFillTx/>
                <a:latin typeface="Calibri" panose="020F0502020204030204"/>
                <a:ea typeface="+mn-ea"/>
                <a:cs typeface="Times New Roman" charset="0"/>
              </a:rPr>
              <a:t>d.</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mn-ea"/>
                <a:cs typeface="Times New Roman" charset="0"/>
              </a:rPr>
              <a:t> The coordination of activities is facilitated</a:t>
            </a:r>
            <a:endParaRPr kumimoji="0" lang="en-IN" sz="2800" b="0" i="0" u="none" strike="noStrike" kern="1200" cap="none" spc="0" normalizeH="0" baseline="0" noProof="0" dirty="0">
              <a:ln>
                <a:noFill/>
              </a:ln>
              <a:solidFill>
                <a:srgbClr val="000000"/>
              </a:solidFill>
              <a:effectLst/>
              <a:uLnTx/>
              <a:uFillTx/>
              <a:latin typeface="Calibri" panose="020F0502020204030204"/>
              <a:ea typeface="+mn-ea"/>
              <a:cs typeface="Times New Roman" charset="0"/>
            </a:endParaRPr>
          </a:p>
        </p:txBody>
      </p:sp>
      <p:sp>
        <p:nvSpPr>
          <p:cNvPr id="12" name="Text Box 9"/>
          <p:cNvSpPr txBox="1">
            <a:spLocks noChangeArrowheads="1"/>
          </p:cNvSpPr>
          <p:nvPr/>
        </p:nvSpPr>
        <p:spPr bwMode="auto">
          <a:xfrm>
            <a:off x="533400" y="1295400"/>
            <a:ext cx="434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0066"/>
                </a:solidFill>
                <a:latin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dirty="0">
                <a:solidFill>
                  <a:srgbClr val="006600"/>
                </a:solidFill>
                <a:latin typeface="Liberation Sans" panose="020B0604020202020204" pitchFamily="34" charset="0"/>
              </a:rPr>
              <a:t>Question</a:t>
            </a:r>
          </a:p>
        </p:txBody>
      </p:sp>
      <p:sp>
        <p:nvSpPr>
          <p:cNvPr id="52231"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Notched Right Arrow 8"/>
          <p:cNvSpPr/>
          <p:nvPr/>
        </p:nvSpPr>
        <p:spPr bwMode="auto">
          <a:xfrm>
            <a:off x="152400" y="4419600"/>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Benefits of Budgeting</a:t>
            </a:r>
          </a:p>
        </p:txBody>
      </p:sp>
      <p:sp>
        <p:nvSpPr>
          <p:cNvPr id="5" name="Slide Number Placeholder 4">
            <a:extLst>
              <a:ext uri="{FF2B5EF4-FFF2-40B4-BE49-F238E27FC236}">
                <a16:creationId xmlns:a16="http://schemas.microsoft.com/office/drawing/2014/main" id="{B950867F-C0FB-4DF2-8D94-D0331453860E}"/>
              </a:ext>
            </a:extLst>
          </p:cNvPr>
          <p:cNvSpPr>
            <a:spLocks noGrp="1"/>
          </p:cNvSpPr>
          <p:nvPr>
            <p:ph type="sldNum" sz="quarter" idx="12"/>
          </p:nvPr>
        </p:nvSpPr>
        <p:spPr/>
        <p:txBody>
          <a:bodyPr/>
          <a:lstStyle/>
          <a:p>
            <a:fld id="{E8DEBC2E-7FE7-4C4F-A22B-A7EAACC0A412}" type="slidenum">
              <a:rPr lang="en-US" smtClean="0"/>
              <a:t>7</a:t>
            </a:fld>
            <a:endParaRPr lang="en-US" dirty="0"/>
          </a:p>
        </p:txBody>
      </p:sp>
    </p:spTree>
    <p:extLst>
      <p:ext uri="{BB962C8B-B14F-4D97-AF65-F5344CB8AC3E}">
        <p14:creationId xmlns:p14="http://schemas.microsoft.com/office/powerpoint/2010/main" val="15183445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bwMode="auto">
          <a:xfrm>
            <a:off x="533400" y="1905000"/>
            <a:ext cx="8077200" cy="2123658"/>
          </a:xfr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indent="0">
              <a:lnSpc>
                <a:spcPct val="120000"/>
              </a:lnSpc>
              <a:spcBef>
                <a:spcPct val="50000"/>
              </a:spcBef>
              <a:buFont typeface="Wingdings" pitchFamily="2" charset="2"/>
              <a:buNone/>
            </a:pPr>
            <a:r>
              <a:rPr lang="en-US" altLang="en-US" sz="2200" b="0" dirty="0">
                <a:effectLst/>
                <a:latin typeface="Liberation Sans" panose="020B0604020202020204" pitchFamily="34" charset="0"/>
              </a:rPr>
              <a:t>Expected direct materials purchases in Read Company are $70,000 in the first quarter and $90,000 in the second quarter.  Forty percent of the purchases are paid in cash as incurred, and the balance is paid in the following quarter.  The budgeted cash payments for purchases in the second quarter are:</a:t>
            </a:r>
          </a:p>
        </p:txBody>
      </p:sp>
      <p:sp>
        <p:nvSpPr>
          <p:cNvPr id="13" name="Text Box 9"/>
          <p:cNvSpPr txBox="1">
            <a:spLocks noChangeArrowheads="1"/>
          </p:cNvSpPr>
          <p:nvPr/>
        </p:nvSpPr>
        <p:spPr bwMode="auto">
          <a:xfrm>
            <a:off x="533400" y="1295400"/>
            <a:ext cx="43434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0066"/>
                </a:solidFill>
                <a:latin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sz="3000" dirty="0">
                <a:solidFill>
                  <a:schemeClr val="tx2">
                    <a:lumMod val="75000"/>
                  </a:schemeClr>
                </a:solidFill>
                <a:latin typeface="Liberation Sans" panose="020B0604020202020204" pitchFamily="34" charset="0"/>
              </a:rPr>
              <a:t>Question</a:t>
            </a:r>
          </a:p>
        </p:txBody>
      </p:sp>
      <p:sp>
        <p:nvSpPr>
          <p:cNvPr id="72710"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2712" name="Rectangle 3"/>
          <p:cNvSpPr>
            <a:spLocks noChangeArrowheads="1"/>
          </p:cNvSpPr>
          <p:nvPr/>
        </p:nvSpPr>
        <p:spPr bwMode="auto">
          <a:xfrm>
            <a:off x="838200" y="4191000"/>
            <a:ext cx="2438400" cy="1219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182562" tIns="46038" rIns="182562" bIns="46038"/>
          <a:lstStyle>
            <a:lvl1pPr marL="517525" indent="-5175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buClr>
                <a:schemeClr val="accent2"/>
              </a:buClr>
              <a:buSzPct val="75000"/>
              <a:buFont typeface="Wingdings" pitchFamily="2" charset="2"/>
              <a:buNone/>
            </a:pPr>
            <a:r>
              <a:rPr lang="en-US" altLang="en-US" sz="2200" dirty="0">
                <a:latin typeface="Liberation Sans" panose="020B0604020202020204" pitchFamily="34" charset="0"/>
              </a:rPr>
              <a:t>a.	$96,000</a:t>
            </a:r>
          </a:p>
          <a:p>
            <a:pPr>
              <a:lnSpc>
                <a:spcPct val="120000"/>
              </a:lnSpc>
              <a:spcBef>
                <a:spcPct val="50000"/>
              </a:spcBef>
              <a:buClr>
                <a:schemeClr val="accent2"/>
              </a:buClr>
              <a:buSzPct val="75000"/>
              <a:buFont typeface="Wingdings" pitchFamily="2" charset="2"/>
              <a:buNone/>
            </a:pPr>
            <a:r>
              <a:rPr lang="en-US" altLang="en-US" sz="2200" dirty="0">
                <a:latin typeface="Liberation Sans" panose="020B0604020202020204" pitchFamily="34" charset="0"/>
              </a:rPr>
              <a:t>b. 	$90,000 </a:t>
            </a:r>
          </a:p>
        </p:txBody>
      </p:sp>
      <p:sp>
        <p:nvSpPr>
          <p:cNvPr id="72713" name="Rectangle 17"/>
          <p:cNvSpPr>
            <a:spLocks noChangeArrowheads="1"/>
          </p:cNvSpPr>
          <p:nvPr/>
        </p:nvSpPr>
        <p:spPr bwMode="auto">
          <a:xfrm>
            <a:off x="3657600" y="4191000"/>
            <a:ext cx="3048000" cy="1295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182562" tIns="46038" rIns="182562" bIns="46038"/>
          <a:lstStyle>
            <a:lvl1pPr marL="533400" indent="-5334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buClr>
                <a:schemeClr val="tx1"/>
              </a:buClr>
              <a:buFont typeface="Wingdings" pitchFamily="2" charset="2"/>
              <a:buAutoNum type="alphaLcPeriod" startAt="3"/>
            </a:pPr>
            <a:r>
              <a:rPr lang="en-US" altLang="en-US" sz="2200" dirty="0">
                <a:latin typeface="Liberation Sans" panose="020B0604020202020204" pitchFamily="34" charset="0"/>
              </a:rPr>
              <a:t>$78,000</a:t>
            </a:r>
          </a:p>
          <a:p>
            <a:pPr>
              <a:lnSpc>
                <a:spcPct val="120000"/>
              </a:lnSpc>
              <a:spcBef>
                <a:spcPct val="50000"/>
              </a:spcBef>
              <a:buClr>
                <a:schemeClr val="tx1"/>
              </a:buClr>
              <a:buFont typeface="Wingdings" pitchFamily="2" charset="2"/>
              <a:buAutoNum type="alphaLcPeriod" startAt="3"/>
            </a:pPr>
            <a:r>
              <a:rPr lang="en-US" altLang="en-US" sz="2200" dirty="0">
                <a:latin typeface="Liberation Sans" panose="020B0604020202020204" pitchFamily="34" charset="0"/>
              </a:rPr>
              <a:t>$72,000 </a:t>
            </a:r>
          </a:p>
        </p:txBody>
      </p:sp>
      <p:sp>
        <p:nvSpPr>
          <p:cNvPr id="10" name="Notched Right Arrow 9"/>
          <p:cNvSpPr/>
          <p:nvPr/>
        </p:nvSpPr>
        <p:spPr bwMode="auto">
          <a:xfrm>
            <a:off x="3124200" y="4206240"/>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1"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Budgeted Balance Sheet</a:t>
            </a:r>
          </a:p>
        </p:txBody>
      </p:sp>
      <p:sp>
        <p:nvSpPr>
          <p:cNvPr id="5" name="Slide Number Placeholder 4">
            <a:extLst>
              <a:ext uri="{FF2B5EF4-FFF2-40B4-BE49-F238E27FC236}">
                <a16:creationId xmlns:a16="http://schemas.microsoft.com/office/drawing/2014/main" id="{CD9830F4-03F4-4FAD-A5D5-CAADF163EDA2}"/>
              </a:ext>
            </a:extLst>
          </p:cNvPr>
          <p:cNvSpPr>
            <a:spLocks noGrp="1"/>
          </p:cNvSpPr>
          <p:nvPr>
            <p:ph type="sldNum" sz="quarter" idx="12"/>
          </p:nvPr>
        </p:nvSpPr>
        <p:spPr/>
        <p:txBody>
          <a:bodyPr/>
          <a:lstStyle/>
          <a:p>
            <a:fld id="{E8DEBC2E-7FE7-4C4F-A22B-A7EAACC0A412}" type="slidenum">
              <a:rPr lang="en-US" smtClean="0"/>
              <a:t>70</a:t>
            </a:fld>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10"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DO IT! 4: Cash Budget</a:t>
            </a:r>
          </a:p>
        </p:txBody>
      </p:sp>
      <p:sp>
        <p:nvSpPr>
          <p:cNvPr id="5" name="Slide Number Placeholder 4">
            <a:extLst>
              <a:ext uri="{FF2B5EF4-FFF2-40B4-BE49-F238E27FC236}">
                <a16:creationId xmlns:a16="http://schemas.microsoft.com/office/drawing/2014/main" id="{CD9830F4-03F4-4FAD-A5D5-CAADF163EDA2}"/>
              </a:ext>
            </a:extLst>
          </p:cNvPr>
          <p:cNvSpPr>
            <a:spLocks noGrp="1"/>
          </p:cNvSpPr>
          <p:nvPr>
            <p:ph type="sldNum" sz="quarter" idx="12"/>
          </p:nvPr>
        </p:nvSpPr>
        <p:spPr/>
        <p:txBody>
          <a:bodyPr/>
          <a:lstStyle/>
          <a:p>
            <a:fld id="{E8DEBC2E-7FE7-4C4F-A22B-A7EAACC0A412}" type="slidenum">
              <a:rPr lang="en-US" smtClean="0"/>
              <a:t>71</a:t>
            </a:fld>
            <a:endParaRPr lang="en-US" dirty="0"/>
          </a:p>
        </p:txBody>
      </p:sp>
      <p:sp>
        <p:nvSpPr>
          <p:cNvPr id="12" name="Content Placeholder 6">
            <a:extLst>
              <a:ext uri="{FF2B5EF4-FFF2-40B4-BE49-F238E27FC236}">
                <a16:creationId xmlns:a16="http://schemas.microsoft.com/office/drawing/2014/main" id="{12E9BAC6-5366-4C04-96B2-00D501BDCEC7}"/>
              </a:ext>
            </a:extLst>
          </p:cNvPr>
          <p:cNvSpPr txBox="1">
            <a:spLocks/>
          </p:cNvSpPr>
          <p:nvPr/>
        </p:nvSpPr>
        <p:spPr>
          <a:xfrm>
            <a:off x="304800" y="1524000"/>
            <a:ext cx="8534400" cy="213360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a:ln>
                  <a:noFill/>
                </a:ln>
                <a:solidFill>
                  <a:srgbClr val="000000"/>
                </a:solidFill>
                <a:effectLst/>
                <a:uLnTx/>
                <a:uFillTx/>
                <a:latin typeface="Calibri" panose="020F0502020204030204"/>
                <a:cs typeface="Times New Roman" charset="0"/>
              </a:rPr>
              <a:t>Martian Company management wants to maintain a minimum monthly cash balance of $15,000. At the beginning of March, the cash balance is $16,500, expected cash receipts for March are $210,000, and cash disbursements are expected to be $220,000. How much cash, if any, must be borrowed to maintain the desired minimum monthly balance?</a:t>
            </a:r>
            <a:endParaRPr kumimoji="0" lang="en-IN" sz="2400" b="0" i="0" u="none" strike="noStrike" kern="1200" cap="none" spc="0" normalizeH="0" baseline="0" noProof="0" dirty="0">
              <a:ln>
                <a:noFill/>
              </a:ln>
              <a:solidFill>
                <a:srgbClr val="000000"/>
              </a:solidFill>
              <a:effectLst/>
              <a:uLnTx/>
              <a:uFillTx/>
              <a:latin typeface="Calibri" panose="020F0502020204030204"/>
              <a:cs typeface="Times New Roman" charset="0"/>
            </a:endParaRPr>
          </a:p>
        </p:txBody>
      </p:sp>
      <p:graphicFrame>
        <p:nvGraphicFramePr>
          <p:cNvPr id="14" name="Content Placeholder 9" descr="Table is accessible to screenreaders">
            <a:extLst>
              <a:ext uri="{FF2B5EF4-FFF2-40B4-BE49-F238E27FC236}">
                <a16:creationId xmlns:a16="http://schemas.microsoft.com/office/drawing/2014/main" id="{E2EE10DA-2821-4981-AED2-025AD1A23C36}"/>
              </a:ext>
            </a:extLst>
          </p:cNvPr>
          <p:cNvGraphicFramePr>
            <a:graphicFrameLocks/>
          </p:cNvGraphicFramePr>
          <p:nvPr>
            <p:extLst>
              <p:ext uri="{D42A27DB-BD31-4B8C-83A1-F6EECF244321}">
                <p14:modId xmlns:p14="http://schemas.microsoft.com/office/powerpoint/2010/main" val="2008555455"/>
              </p:ext>
            </p:extLst>
          </p:nvPr>
        </p:nvGraphicFramePr>
        <p:xfrm>
          <a:off x="413088" y="3657600"/>
          <a:ext cx="8153400" cy="2642864"/>
        </p:xfrm>
        <a:graphic>
          <a:graphicData uri="http://schemas.openxmlformats.org/drawingml/2006/table">
            <a:tbl>
              <a:tblPr firstRow="1" bandRow="1"/>
              <a:tblGrid>
                <a:gridCol w="6489441">
                  <a:extLst>
                    <a:ext uri="{9D8B030D-6E8A-4147-A177-3AD203B41FA5}">
                      <a16:colId xmlns:a16="http://schemas.microsoft.com/office/drawing/2014/main" val="3868774937"/>
                    </a:ext>
                  </a:extLst>
                </a:gridCol>
                <a:gridCol w="1663959">
                  <a:extLst>
                    <a:ext uri="{9D8B030D-6E8A-4147-A177-3AD203B41FA5}">
                      <a16:colId xmlns:a16="http://schemas.microsoft.com/office/drawing/2014/main" val="1326821069"/>
                    </a:ext>
                  </a:extLst>
                </a:gridCol>
              </a:tblGrid>
              <a:tr h="33818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fontAlgn="b"/>
                      <a:r>
                        <a:rPr lang="en-US" sz="2000" b="0" u="none" strike="noStrike" dirty="0">
                          <a:solidFill>
                            <a:schemeClr val="tx1"/>
                          </a:solidFill>
                          <a:effectLst/>
                          <a:latin typeface="+mn-lt"/>
                          <a:cs typeface="Times New Roman" panose="02020603050405020304" pitchFamily="18" charset="0"/>
                        </a:rPr>
                        <a:t>Beginning cash balance</a:t>
                      </a:r>
                      <a:endParaRPr lang="en-US" sz="2000" b="0" i="0" u="none" strike="noStrike" dirty="0">
                        <a:solidFill>
                          <a:schemeClr val="tx1"/>
                        </a:solidFill>
                        <a:effectLst/>
                        <a:latin typeface="+mn-lt"/>
                        <a:cs typeface="Times New Roman" panose="02020603050405020304" pitchFamily="18" charset="0"/>
                      </a:endParaRPr>
                    </a:p>
                  </a:txBody>
                  <a:tcPr marL="4166" marR="4166" marT="4166"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r" fontAlgn="b"/>
                      <a:r>
                        <a:rPr lang="en-US" sz="2000" b="0" u="none" strike="noStrike" dirty="0">
                          <a:solidFill>
                            <a:schemeClr val="tx1"/>
                          </a:solidFill>
                          <a:effectLst/>
                          <a:latin typeface="+mn-lt"/>
                          <a:cs typeface="Times New Roman" panose="02020603050405020304" pitchFamily="18" charset="0"/>
                        </a:rPr>
                        <a:t> $     16,500 </a:t>
                      </a:r>
                      <a:endParaRPr lang="en-US" sz="2000" b="0" i="0" u="none" strike="noStrike" dirty="0">
                        <a:solidFill>
                          <a:schemeClr val="tx1"/>
                        </a:solidFill>
                        <a:effectLst/>
                        <a:latin typeface="+mn-lt"/>
                        <a:cs typeface="Times New Roman" panose="02020603050405020304" pitchFamily="18" charset="0"/>
                      </a:endParaRPr>
                    </a:p>
                  </a:txBody>
                  <a:tcPr marL="4166" marT="4166"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2140035105"/>
                  </a:ext>
                </a:extLst>
              </a:tr>
              <a:tr h="33818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2000" u="none" strike="noStrike" dirty="0">
                          <a:effectLst/>
                          <a:latin typeface="+mn-lt"/>
                          <a:cs typeface="Times New Roman" panose="02020603050405020304" pitchFamily="18" charset="0"/>
                        </a:rPr>
                        <a:t>Add: Cash receipts for March</a:t>
                      </a:r>
                      <a:endParaRPr lang="en-US" sz="2000" b="0" i="0" u="none" strike="noStrike" dirty="0">
                        <a:solidFill>
                          <a:srgbClr val="000000"/>
                        </a:solidFill>
                        <a:effectLst/>
                        <a:latin typeface="+mn-lt"/>
                        <a:cs typeface="Times New Roman" panose="02020603050405020304" pitchFamily="18" charset="0"/>
                      </a:endParaRPr>
                    </a:p>
                  </a:txBody>
                  <a:tcPr marL="4166" marR="4166" marT="4166" marB="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2000" u="none" strike="noStrike" dirty="0">
                          <a:effectLst/>
                          <a:latin typeface="+mn-lt"/>
                          <a:cs typeface="Times New Roman" panose="02020603050405020304" pitchFamily="18" charset="0"/>
                        </a:rPr>
                        <a:t>      210,000 </a:t>
                      </a:r>
                      <a:endParaRPr lang="en-US" sz="2000" b="0" i="0" u="none" strike="noStrike" dirty="0">
                        <a:solidFill>
                          <a:srgbClr val="000000"/>
                        </a:solidFill>
                        <a:effectLst/>
                        <a:latin typeface="+mn-lt"/>
                        <a:cs typeface="Times New Roman" panose="02020603050405020304" pitchFamily="18" charset="0"/>
                      </a:endParaRPr>
                    </a:p>
                  </a:txBody>
                  <a:tcPr marL="4166" marT="4166" marB="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4069578949"/>
                  </a:ext>
                </a:extLst>
              </a:tr>
              <a:tr h="33818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2000" u="none" strike="noStrike" dirty="0">
                          <a:effectLst/>
                          <a:latin typeface="+mn-lt"/>
                          <a:cs typeface="Times New Roman" panose="02020603050405020304" pitchFamily="18" charset="0"/>
                        </a:rPr>
                        <a:t>Total available cash</a:t>
                      </a:r>
                      <a:endParaRPr lang="en-US" sz="2000" b="0" i="0" u="none" strike="noStrike" dirty="0">
                        <a:solidFill>
                          <a:srgbClr val="000000"/>
                        </a:solidFill>
                        <a:effectLst/>
                        <a:latin typeface="+mn-lt"/>
                        <a:cs typeface="Times New Roman" panose="02020603050405020304" pitchFamily="18" charset="0"/>
                      </a:endParaRPr>
                    </a:p>
                  </a:txBody>
                  <a:tcPr marL="4166" marR="4166" marT="4166"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2000" u="none" strike="noStrike" dirty="0">
                          <a:effectLst/>
                          <a:latin typeface="+mn-lt"/>
                          <a:cs typeface="Times New Roman" panose="02020603050405020304" pitchFamily="18" charset="0"/>
                        </a:rPr>
                        <a:t>      226,500 </a:t>
                      </a:r>
                      <a:endParaRPr lang="en-US" sz="2000" b="0" i="0" u="none" strike="noStrike" dirty="0">
                        <a:solidFill>
                          <a:srgbClr val="000000"/>
                        </a:solidFill>
                        <a:effectLst/>
                        <a:latin typeface="+mn-lt"/>
                        <a:cs typeface="Times New Roman" panose="02020603050405020304" pitchFamily="18" charset="0"/>
                      </a:endParaRPr>
                    </a:p>
                  </a:txBody>
                  <a:tcPr marL="4166" marT="4166"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824926440"/>
                  </a:ext>
                </a:extLst>
              </a:tr>
              <a:tr h="33818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2000" u="none" strike="noStrike" dirty="0">
                          <a:effectLst/>
                          <a:latin typeface="+mn-lt"/>
                          <a:cs typeface="Times New Roman" panose="02020603050405020304" pitchFamily="18" charset="0"/>
                        </a:rPr>
                        <a:t>Less: Cash disbursements for March</a:t>
                      </a:r>
                      <a:endParaRPr lang="en-US" sz="2000" b="0" i="0" u="none" strike="noStrike" dirty="0">
                        <a:solidFill>
                          <a:srgbClr val="000000"/>
                        </a:solidFill>
                        <a:effectLst/>
                        <a:latin typeface="+mn-lt"/>
                        <a:cs typeface="Times New Roman" panose="02020603050405020304" pitchFamily="18" charset="0"/>
                      </a:endParaRPr>
                    </a:p>
                  </a:txBody>
                  <a:tcPr marL="4166" marR="4166" marT="4166"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2000" u="none" strike="noStrike" dirty="0">
                          <a:effectLst/>
                          <a:latin typeface="+mn-lt"/>
                          <a:cs typeface="Times New Roman" panose="02020603050405020304" pitchFamily="18" charset="0"/>
                        </a:rPr>
                        <a:t>      220,000 </a:t>
                      </a:r>
                      <a:endParaRPr lang="en-US" sz="2000" b="0" i="0" u="none" strike="noStrike" dirty="0">
                        <a:solidFill>
                          <a:srgbClr val="000000"/>
                        </a:solidFill>
                        <a:effectLst/>
                        <a:latin typeface="+mn-lt"/>
                        <a:cs typeface="Times New Roman" panose="02020603050405020304" pitchFamily="18" charset="0"/>
                      </a:endParaRPr>
                    </a:p>
                  </a:txBody>
                  <a:tcPr marL="4166" marT="4166"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3290322857"/>
                  </a:ext>
                </a:extLst>
              </a:tr>
              <a:tr h="33818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2000" u="none" strike="noStrike" dirty="0">
                          <a:effectLst/>
                          <a:latin typeface="+mn-lt"/>
                          <a:cs typeface="Times New Roman" panose="02020603050405020304" pitchFamily="18" charset="0"/>
                        </a:rPr>
                        <a:t>Excess (deficiency) of available cash over cash disbursements</a:t>
                      </a:r>
                      <a:endParaRPr lang="en-US" sz="2000" b="0" i="0" u="none" strike="noStrike" dirty="0">
                        <a:solidFill>
                          <a:srgbClr val="000000"/>
                        </a:solidFill>
                        <a:effectLst/>
                        <a:latin typeface="+mn-lt"/>
                        <a:cs typeface="Times New Roman" panose="02020603050405020304" pitchFamily="18" charset="0"/>
                      </a:endParaRPr>
                    </a:p>
                  </a:txBody>
                  <a:tcPr marL="4166" marR="4166" marT="4166"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2000" u="none" strike="noStrike" dirty="0">
                          <a:effectLst/>
                          <a:latin typeface="+mn-lt"/>
                          <a:cs typeface="Times New Roman" panose="02020603050405020304" pitchFamily="18" charset="0"/>
                        </a:rPr>
                        <a:t>          6,500 </a:t>
                      </a:r>
                      <a:endParaRPr lang="en-US" sz="2000" b="0" i="0" u="none" strike="noStrike" dirty="0">
                        <a:solidFill>
                          <a:srgbClr val="000000"/>
                        </a:solidFill>
                        <a:effectLst/>
                        <a:latin typeface="+mn-lt"/>
                        <a:cs typeface="Times New Roman" panose="02020603050405020304" pitchFamily="18" charset="0"/>
                      </a:endParaRPr>
                    </a:p>
                  </a:txBody>
                  <a:tcPr marL="4166" marT="4166"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485867417"/>
                  </a:ext>
                </a:extLst>
              </a:tr>
              <a:tr h="33818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2000" u="none" strike="noStrike" dirty="0">
                          <a:effectLst/>
                          <a:latin typeface="+mn-lt"/>
                          <a:cs typeface="Times New Roman" panose="02020603050405020304" pitchFamily="18" charset="0"/>
                        </a:rPr>
                        <a:t>Financing</a:t>
                      </a:r>
                      <a:endParaRPr lang="en-US" sz="2000" b="0" i="0" u="none" strike="noStrike" dirty="0">
                        <a:solidFill>
                          <a:srgbClr val="000000"/>
                        </a:solidFill>
                        <a:effectLst/>
                        <a:latin typeface="+mn-lt"/>
                        <a:cs typeface="Times New Roman" panose="02020603050405020304" pitchFamily="18" charset="0"/>
                      </a:endParaRPr>
                    </a:p>
                  </a:txBody>
                  <a:tcPr marL="4166" marR="4166" marT="4166"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2000" u="none" strike="noStrike" dirty="0">
                          <a:effectLst/>
                          <a:latin typeface="+mn-lt"/>
                          <a:cs typeface="Times New Roman" panose="02020603050405020304" pitchFamily="18" charset="0"/>
                        </a:rPr>
                        <a:t>          8,500 </a:t>
                      </a:r>
                      <a:endParaRPr lang="en-US" sz="2000" b="0" i="0" u="none" strike="noStrike" dirty="0">
                        <a:solidFill>
                          <a:srgbClr val="000000"/>
                        </a:solidFill>
                        <a:effectLst/>
                        <a:latin typeface="+mn-lt"/>
                        <a:cs typeface="Times New Roman" panose="02020603050405020304" pitchFamily="18" charset="0"/>
                      </a:endParaRPr>
                    </a:p>
                  </a:txBody>
                  <a:tcPr marL="4166" marT="4166"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2074868054"/>
                  </a:ext>
                </a:extLst>
              </a:tr>
              <a:tr h="33818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2000" b="1" u="none" strike="noStrike" dirty="0">
                          <a:solidFill>
                            <a:srgbClr val="990000"/>
                          </a:solidFill>
                          <a:effectLst/>
                          <a:latin typeface="+mn-lt"/>
                          <a:cs typeface="Times New Roman" panose="02020603050405020304" pitchFamily="18" charset="0"/>
                        </a:rPr>
                        <a:t>Ending cash balance</a:t>
                      </a:r>
                      <a:endParaRPr lang="en-US" sz="2000" b="1" i="0" u="none" strike="noStrike" dirty="0">
                        <a:solidFill>
                          <a:srgbClr val="990000"/>
                        </a:solidFill>
                        <a:effectLst/>
                        <a:latin typeface="+mn-lt"/>
                        <a:cs typeface="Times New Roman" panose="02020603050405020304" pitchFamily="18" charset="0"/>
                      </a:endParaRPr>
                    </a:p>
                  </a:txBody>
                  <a:tcPr marL="4166" marR="4166" marT="4166"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2000" b="1" u="none" strike="noStrike" dirty="0">
                          <a:solidFill>
                            <a:srgbClr val="990000"/>
                          </a:solidFill>
                          <a:effectLst/>
                          <a:latin typeface="+mn-lt"/>
                          <a:cs typeface="Times New Roman" panose="02020603050405020304" pitchFamily="18" charset="0"/>
                        </a:rPr>
                        <a:t> $     15,000 </a:t>
                      </a:r>
                      <a:endParaRPr lang="en-US" sz="2000" b="1" i="0" u="none" strike="noStrike" dirty="0">
                        <a:solidFill>
                          <a:srgbClr val="990000"/>
                        </a:solidFill>
                        <a:effectLst/>
                        <a:latin typeface="+mn-lt"/>
                        <a:cs typeface="Times New Roman" panose="02020603050405020304" pitchFamily="18" charset="0"/>
                      </a:endParaRPr>
                    </a:p>
                  </a:txBody>
                  <a:tcPr marL="4166" marT="4166"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3362281400"/>
                  </a:ext>
                </a:extLst>
              </a:tr>
            </a:tbl>
          </a:graphicData>
        </a:graphic>
      </p:graphicFrame>
      <p:sp>
        <p:nvSpPr>
          <p:cNvPr id="3" name="Rectangle 2">
            <a:extLst>
              <a:ext uri="{FF2B5EF4-FFF2-40B4-BE49-F238E27FC236}">
                <a16:creationId xmlns:a16="http://schemas.microsoft.com/office/drawing/2014/main" id="{DA87B4BF-483C-4A8A-BBB6-7925D8B84180}"/>
              </a:ext>
            </a:extLst>
          </p:cNvPr>
          <p:cNvSpPr/>
          <p:nvPr/>
        </p:nvSpPr>
        <p:spPr bwMode="auto">
          <a:xfrm>
            <a:off x="7728288" y="5638800"/>
            <a:ext cx="838200" cy="304800"/>
          </a:xfrm>
          <a:prstGeom prst="rect">
            <a:avLst/>
          </a:prstGeom>
          <a:noFill/>
          <a:ln w="28575" cap="sq"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921787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6B7D746A-B0BB-47F0-9317-DF22CB438656}"/>
              </a:ext>
            </a:extLst>
          </p:cNvPr>
          <p:cNvSpPr txBox="1">
            <a:spLocks/>
          </p:cNvSpPr>
          <p:nvPr/>
        </p:nvSpPr>
        <p:spPr>
          <a:xfrm>
            <a:off x="761999" y="3886200"/>
            <a:ext cx="7732713" cy="520700"/>
          </a:xfrm>
          <a:prstGeom prst="rect">
            <a:avLst/>
          </a:prstGeom>
        </p:spPr>
        <p:txBody>
          <a:bodyPr anchor="b"/>
          <a:lstStyle>
            <a:lvl1pPr marL="0" indent="0" algn="l" defTabSz="914400" rtl="0" eaLnBrk="1" latinLnBrk="0" hangingPunct="1">
              <a:lnSpc>
                <a:spcPct val="90000"/>
              </a:lnSpc>
              <a:spcBef>
                <a:spcPts val="1000"/>
              </a:spcBef>
              <a:buFont typeface="Arial"/>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9pPr>
          </a:lstStyle>
          <a:p>
            <a:pPr fontAlgn="auto">
              <a:spcBef>
                <a:spcPct val="0"/>
              </a:spcBef>
              <a:spcAft>
                <a:spcPts val="0"/>
              </a:spcAft>
            </a:pPr>
            <a:r>
              <a:rPr lang="en-US" sz="1800" b="1">
                <a:latin typeface="Liberation Sans" panose="020B0604020202020204" pitchFamily="34" charset="0"/>
              </a:rPr>
              <a:t>Learning Objective 22-5</a:t>
            </a:r>
            <a:endParaRPr lang="en-US" sz="1800" b="1" dirty="0">
              <a:latin typeface="Liberation Sans" panose="020B0604020202020204" pitchFamily="34" charset="0"/>
            </a:endParaRPr>
          </a:p>
        </p:txBody>
      </p:sp>
      <p:sp>
        <p:nvSpPr>
          <p:cNvPr id="8" name="Rectangle 5">
            <a:extLst>
              <a:ext uri="{FF2B5EF4-FFF2-40B4-BE49-F238E27FC236}">
                <a16:creationId xmlns:a16="http://schemas.microsoft.com/office/drawing/2014/main" id="{7F45278E-875A-466D-938D-5D5A24C695FC}"/>
              </a:ext>
            </a:extLst>
          </p:cNvPr>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eaLnBrk="1" fontAlgn="auto" hangingPunct="1">
              <a:spcBef>
                <a:spcPts val="0"/>
              </a:spcBef>
              <a:spcAft>
                <a:spcPts val="0"/>
              </a:spcAft>
            </a:pPr>
            <a:r>
              <a:rPr lang="en-US" sz="3200" b="1" dirty="0">
                <a:solidFill>
                  <a:srgbClr val="FFFFFF"/>
                </a:solidFill>
                <a:latin typeface="Liberation Sans" panose="020B0604020202020204" pitchFamily="34" charset="0"/>
              </a:rPr>
              <a:t>Budgeting in Nonmanufacturing Companies</a:t>
            </a:r>
          </a:p>
        </p:txBody>
      </p:sp>
      <p:sp>
        <p:nvSpPr>
          <p:cNvPr id="11" name="Slide Number Placeholder 10">
            <a:extLst>
              <a:ext uri="{FF2B5EF4-FFF2-40B4-BE49-F238E27FC236}">
                <a16:creationId xmlns:a16="http://schemas.microsoft.com/office/drawing/2014/main" id="{2828911B-9DF6-4442-8B01-5ACDD882258F}"/>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72</a:t>
            </a:fld>
            <a:endParaRPr lang="en-US" dirty="0">
              <a:solidFill>
                <a:srgbClr val="000000">
                  <a:tint val="75000"/>
                </a:srgbClr>
              </a:solidFill>
            </a:endParaRPr>
          </a:p>
        </p:txBody>
      </p:sp>
    </p:spTree>
    <p:extLst>
      <p:ext uri="{BB962C8B-B14F-4D97-AF65-F5344CB8AC3E}">
        <p14:creationId xmlns:p14="http://schemas.microsoft.com/office/powerpoint/2010/main" val="3008007611"/>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r>
              <a:rPr lang="en-US" sz="3200" b="1" dirty="0">
                <a:solidFill>
                  <a:srgbClr val="FFFFFF"/>
                </a:solidFill>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166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Merchandisers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Service companies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Non-for-profit organizations</a:t>
            </a:r>
            <a:endParaRPr lang="en-US" altLang="en-US" sz="1800" b="0" dirty="0">
              <a:solidFill>
                <a:srgbClr val="000000"/>
              </a:solidFill>
              <a:latin typeface="Liberation Sans" panose="020B0604020202020204" pitchFamily="34" charset="0"/>
            </a:endParaRPr>
          </a:p>
        </p:txBody>
      </p:sp>
      <p:sp>
        <p:nvSpPr>
          <p:cNvPr id="6" name="Slide Number Placeholder 5">
            <a:extLst>
              <a:ext uri="{FF2B5EF4-FFF2-40B4-BE49-F238E27FC236}">
                <a16:creationId xmlns:a16="http://schemas.microsoft.com/office/drawing/2014/main" id="{C97DC39B-BBCD-423E-B0FD-6C0738579AAB}"/>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73</a:t>
            </a:fld>
            <a:endParaRPr lang="en-US" dirty="0">
              <a:solidFill>
                <a:srgbClr val="000000">
                  <a:tint val="75000"/>
                </a:srgbClr>
              </a:solidFill>
            </a:endParaRPr>
          </a:p>
        </p:txBody>
      </p:sp>
    </p:spTree>
    <p:extLst>
      <p:ext uri="{BB962C8B-B14F-4D97-AF65-F5344CB8AC3E}">
        <p14:creationId xmlns:p14="http://schemas.microsoft.com/office/powerpoint/2010/main" val="2880666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Merchandisers</a:t>
            </a:r>
          </a:p>
        </p:txBody>
      </p:sp>
      <p:sp>
        <p:nvSpPr>
          <p:cNvPr id="7" name="Rectangle 2"/>
          <p:cNvSpPr>
            <a:spLocks noGrp="1" noChangeArrowheads="1"/>
          </p:cNvSpPr>
          <p:nvPr>
            <p:ph type="body" sz="half" idx="1"/>
          </p:nvPr>
        </p:nvSpPr>
        <p:spPr>
          <a:xfrm>
            <a:off x="728195" y="1371600"/>
            <a:ext cx="7848600" cy="2971800"/>
          </a:xfrm>
          <a:ln w="12700" cap="flat" algn="ctr">
            <a:solidFill>
              <a:schemeClr val="bg1"/>
            </a:solidFill>
            <a:miter lim="800000"/>
            <a:headEnd/>
            <a:tailEnd/>
          </a:ln>
        </p:spPr>
        <p:txBody>
          <a:bodyPr lIns="90488" tIns="44450" rIns="90488" bIns="44450"/>
          <a:lstStyle/>
          <a:p>
            <a:pPr marL="457200" indent="-457200">
              <a:lnSpc>
                <a:spcPct val="120000"/>
              </a:lnSpc>
              <a:spcBef>
                <a:spcPct val="50000"/>
              </a:spcBef>
              <a:buClr>
                <a:schemeClr val="accent6">
                  <a:lumMod val="50000"/>
                </a:schemeClr>
              </a:buClr>
              <a:buSzPct val="80000"/>
              <a:buFont typeface="Wingdings" pitchFamily="2" charset="2"/>
              <a:buChar char="u"/>
              <a:defRPr/>
            </a:pPr>
            <a:r>
              <a:rPr lang="en-US" sz="2100" b="0" dirty="0">
                <a:solidFill>
                  <a:schemeClr val="tx1"/>
                </a:solidFill>
                <a:effectLst/>
                <a:latin typeface="Liberation Sans" panose="020B0604020202020204" pitchFamily="34" charset="0"/>
              </a:rPr>
              <a:t>The </a:t>
            </a:r>
            <a:r>
              <a:rPr lang="en-US" sz="2100" dirty="0">
                <a:solidFill>
                  <a:schemeClr val="tx1"/>
                </a:solidFill>
                <a:effectLst/>
                <a:latin typeface="Liberation Sans" panose="020B0604020202020204" pitchFamily="34" charset="0"/>
              </a:rPr>
              <a:t>sales budget</a:t>
            </a:r>
            <a:r>
              <a:rPr lang="en-US" sz="2100" b="0" dirty="0">
                <a:solidFill>
                  <a:schemeClr val="tx1"/>
                </a:solidFill>
                <a:effectLst/>
                <a:latin typeface="Liberation Sans" panose="020B0604020202020204" pitchFamily="34" charset="0"/>
              </a:rPr>
              <a:t> is starting point and key factor in developing the master budget.</a:t>
            </a:r>
          </a:p>
          <a:p>
            <a:pPr marL="457200" indent="-457200">
              <a:lnSpc>
                <a:spcPct val="120000"/>
              </a:lnSpc>
              <a:spcBef>
                <a:spcPct val="50000"/>
              </a:spcBef>
              <a:buClr>
                <a:schemeClr val="accent6">
                  <a:lumMod val="50000"/>
                </a:schemeClr>
              </a:buClr>
              <a:buSzPct val="80000"/>
              <a:buFont typeface="Wingdings" pitchFamily="2" charset="2"/>
              <a:buChar char="u"/>
              <a:defRPr/>
            </a:pPr>
            <a:r>
              <a:rPr lang="en-US" sz="2100" b="0" dirty="0">
                <a:effectLst/>
                <a:latin typeface="Liberation Sans" panose="020B0604020202020204" pitchFamily="34" charset="0"/>
              </a:rPr>
              <a:t>Use a </a:t>
            </a:r>
            <a:r>
              <a:rPr lang="en-US" sz="2100" dirty="0">
                <a:solidFill>
                  <a:schemeClr val="tx2">
                    <a:lumMod val="75000"/>
                  </a:schemeClr>
                </a:solidFill>
                <a:effectLst/>
                <a:latin typeface="Liberation Sans" panose="020B0604020202020204" pitchFamily="34" charset="0"/>
              </a:rPr>
              <a:t>purchases budget</a:t>
            </a:r>
            <a:r>
              <a:rPr lang="en-US" sz="2100" b="0" dirty="0">
                <a:solidFill>
                  <a:schemeClr val="tx2">
                    <a:lumMod val="75000"/>
                  </a:schemeClr>
                </a:solidFill>
                <a:effectLst/>
                <a:latin typeface="Liberation Sans" panose="020B0604020202020204" pitchFamily="34" charset="0"/>
              </a:rPr>
              <a:t> </a:t>
            </a:r>
            <a:r>
              <a:rPr lang="en-US" sz="2100" b="0" dirty="0">
                <a:effectLst/>
                <a:latin typeface="Liberation Sans" panose="020B0604020202020204" pitchFamily="34" charset="0"/>
              </a:rPr>
              <a:t>instead of a production budget.</a:t>
            </a:r>
          </a:p>
          <a:p>
            <a:pPr marL="457200" indent="-457200">
              <a:lnSpc>
                <a:spcPct val="120000"/>
              </a:lnSpc>
              <a:spcBef>
                <a:spcPct val="50000"/>
              </a:spcBef>
              <a:buClr>
                <a:schemeClr val="accent6">
                  <a:lumMod val="50000"/>
                </a:schemeClr>
              </a:buClr>
              <a:buSzPct val="80000"/>
              <a:buFont typeface="Wingdings" pitchFamily="2" charset="2"/>
              <a:buChar char="u"/>
              <a:defRPr/>
            </a:pPr>
            <a:r>
              <a:rPr lang="en-US" sz="2100" b="0" dirty="0">
                <a:solidFill>
                  <a:schemeClr val="tx1"/>
                </a:solidFill>
                <a:effectLst/>
                <a:latin typeface="Liberation Sans" panose="020B0604020202020204" pitchFamily="34" charset="0"/>
              </a:rPr>
              <a:t>Does </a:t>
            </a:r>
            <a:r>
              <a:rPr lang="en-US" sz="2100" dirty="0">
                <a:solidFill>
                  <a:schemeClr val="tx1"/>
                </a:solidFill>
                <a:effectLst/>
                <a:latin typeface="Liberation Sans" panose="020B0604020202020204" pitchFamily="34" charset="0"/>
              </a:rPr>
              <a:t>not</a:t>
            </a:r>
            <a:r>
              <a:rPr lang="en-US" sz="2100" b="0" dirty="0">
                <a:solidFill>
                  <a:schemeClr val="tx1"/>
                </a:solidFill>
                <a:effectLst/>
                <a:latin typeface="Liberation Sans" panose="020B0604020202020204" pitchFamily="34" charset="0"/>
              </a:rPr>
              <a:t> use </a:t>
            </a:r>
            <a:r>
              <a:rPr lang="en-US" sz="2100" b="0" dirty="0">
                <a:effectLst/>
                <a:latin typeface="Liberation Sans" panose="020B0604020202020204" pitchFamily="34" charset="0"/>
              </a:rPr>
              <a:t>the manufacturing budgets (direct materials, direct labor, manufacturing overhead).</a:t>
            </a:r>
          </a:p>
          <a:p>
            <a:pPr marL="457200" indent="-457200">
              <a:lnSpc>
                <a:spcPct val="120000"/>
              </a:lnSpc>
              <a:spcBef>
                <a:spcPct val="50000"/>
              </a:spcBef>
              <a:buClr>
                <a:schemeClr val="accent6">
                  <a:lumMod val="50000"/>
                </a:schemeClr>
              </a:buClr>
              <a:buSzPct val="80000"/>
              <a:buFont typeface="Wingdings" pitchFamily="2" charset="2"/>
              <a:buChar char="u"/>
              <a:defRPr/>
            </a:pPr>
            <a:r>
              <a:rPr lang="en-US" sz="2100" b="0" dirty="0">
                <a:effectLst/>
                <a:latin typeface="Liberation Sans" panose="020B0604020202020204" pitchFamily="34" charset="0"/>
              </a:rPr>
              <a:t>To determine budgeted merchandise purchases:</a:t>
            </a:r>
          </a:p>
        </p:txBody>
      </p:sp>
      <p:pic>
        <p:nvPicPr>
          <p:cNvPr id="10" name="Picture 15"/>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56720" y="4503738"/>
            <a:ext cx="8220075" cy="906462"/>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6EB19012-7EB4-4B8A-9CB1-F9127E00A978}"/>
              </a:ext>
            </a:extLst>
          </p:cNvPr>
          <p:cNvSpPr>
            <a:spLocks noGrp="1"/>
          </p:cNvSpPr>
          <p:nvPr>
            <p:ph type="sldNum" sz="quarter" idx="12"/>
          </p:nvPr>
        </p:nvSpPr>
        <p:spPr/>
        <p:txBody>
          <a:bodyPr/>
          <a:lstStyle/>
          <a:p>
            <a:fld id="{4918245F-154A-47FC-A0A5-B2F7670B3091}" type="slidenum">
              <a:rPr lang="en-US" smtClean="0">
                <a:solidFill>
                  <a:srgbClr val="000000">
                    <a:tint val="75000"/>
                  </a:srgbClr>
                </a:solidFill>
              </a:rPr>
              <a:pPr/>
              <a:t>74</a:t>
            </a:fld>
            <a:endParaRPr lang="en-US" dirty="0">
              <a:solidFill>
                <a:srgbClr val="000000">
                  <a:tint val="75000"/>
                </a:srgbClr>
              </a:solidFill>
            </a:endParaRPr>
          </a:p>
        </p:txBody>
      </p:sp>
    </p:spTree>
    <p:extLst>
      <p:ext uri="{BB962C8B-B14F-4D97-AF65-F5344CB8AC3E}">
        <p14:creationId xmlns:p14="http://schemas.microsoft.com/office/powerpoint/2010/main" val="3583951420"/>
      </p:ext>
    </p:extLst>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1" y="3474833"/>
            <a:ext cx="8534400" cy="2801368"/>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75778" name="Text Box 2"/>
          <p:cNvSpPr txBox="1">
            <a:spLocks noChangeArrowheads="1"/>
          </p:cNvSpPr>
          <p:nvPr/>
        </p:nvSpPr>
        <p:spPr bwMode="auto">
          <a:xfrm>
            <a:off x="533400" y="1295400"/>
            <a:ext cx="8229600" cy="1752600"/>
          </a:xfrm>
          <a:prstGeom prst="rect">
            <a:avLst/>
          </a:prstGeom>
          <a:noFill/>
          <a:ln w="12700" algn="ctr">
            <a:solidFill>
              <a:schemeClr val="bg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pPr>
            <a:r>
              <a:rPr lang="en-US" altLang="en-US" sz="2100" b="1" dirty="0">
                <a:latin typeface="Liberation Sans" panose="020B0604020202020204" pitchFamily="34" charset="0"/>
              </a:rPr>
              <a:t>Illustration: </a:t>
            </a:r>
            <a:r>
              <a:rPr lang="en-US" altLang="en-US" sz="2100" dirty="0">
                <a:latin typeface="Liberation Sans" panose="020B0604020202020204" pitchFamily="34" charset="0"/>
              </a:rPr>
              <a:t>Lima </a:t>
            </a:r>
            <a:r>
              <a:rPr lang="en-US" sz="2100" dirty="0">
                <a:latin typeface="Liberation Sans" panose="020B0604020202020204" pitchFamily="34" charset="0"/>
              </a:rPr>
              <a:t>estimates that budgeted sales will be $300,000 in July and $320,000 in August. Cost of goods sold is expected to be 70% of sales. The company’s desired ending inventory is 30% of the followings month’s cost of goods sold. </a:t>
            </a:r>
            <a:r>
              <a:rPr lang="en-US" altLang="en-US" sz="2100" dirty="0">
                <a:latin typeface="Liberation Sans" panose="020B0604020202020204" pitchFamily="34" charset="0"/>
              </a:rPr>
              <a:t>Required merchandise purchases for July are computed as follows.</a:t>
            </a:r>
          </a:p>
        </p:txBody>
      </p:sp>
      <p:sp>
        <p:nvSpPr>
          <p:cNvPr id="75782"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Merchandisers</a:t>
            </a:r>
          </a:p>
        </p:txBody>
      </p:sp>
      <p:sp>
        <p:nvSpPr>
          <p:cNvPr id="5" name="Slide Number Placeholder 4">
            <a:extLst>
              <a:ext uri="{FF2B5EF4-FFF2-40B4-BE49-F238E27FC236}">
                <a16:creationId xmlns:a16="http://schemas.microsoft.com/office/drawing/2014/main" id="{E7A7AFA6-9BE6-49E5-B360-36DE9100B9EB}"/>
              </a:ext>
            </a:extLst>
          </p:cNvPr>
          <p:cNvSpPr>
            <a:spLocks noGrp="1"/>
          </p:cNvSpPr>
          <p:nvPr>
            <p:ph type="sldNum" sz="quarter" idx="12"/>
          </p:nvPr>
        </p:nvSpPr>
        <p:spPr/>
        <p:txBody>
          <a:bodyPr/>
          <a:lstStyle/>
          <a:p>
            <a:fld id="{E8DEBC2E-7FE7-4C4F-A22B-A7EAACC0A412}" type="slidenum">
              <a:rPr lang="en-US" smtClean="0"/>
              <a:t>75</a:t>
            </a:fld>
            <a:endParaRPr lang="en-US" dirty="0"/>
          </a:p>
        </p:txBody>
      </p:sp>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body" sz="half" idx="1"/>
          </p:nvPr>
        </p:nvSpPr>
        <p:spPr bwMode="auto">
          <a:xfrm>
            <a:off x="533400" y="1295400"/>
            <a:ext cx="8153400" cy="4648200"/>
          </a:xfr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0488" tIns="44450" rIns="90488" bIns="44450" numCol="1" anchor="t" anchorCtr="0" compatLnSpc="1">
            <a:prstTxWarp prst="textNoShape">
              <a:avLst/>
            </a:prstTxWarp>
            <a:normAutofit/>
          </a:bodyPr>
          <a:lstStyle/>
          <a:p>
            <a:pPr marL="688975" indent="-457200">
              <a:lnSpc>
                <a:spcPct val="120000"/>
              </a:lnSpc>
              <a:spcBef>
                <a:spcPct val="40000"/>
              </a:spcBef>
              <a:buClr>
                <a:srgbClr val="800000"/>
              </a:buClr>
              <a:buSzPct val="80000"/>
              <a:buFont typeface="Wingdings" pitchFamily="2" charset="2"/>
              <a:buChar char="u"/>
            </a:pPr>
            <a:r>
              <a:rPr lang="en-US" altLang="en-US" sz="2200" dirty="0">
                <a:effectLst/>
                <a:latin typeface="Liberation Sans" panose="020B0604020202020204" pitchFamily="34" charset="0"/>
              </a:rPr>
              <a:t>Critical factor</a:t>
            </a:r>
            <a:r>
              <a:rPr lang="en-US" altLang="en-US" sz="2200" b="0" dirty="0">
                <a:effectLst/>
                <a:latin typeface="Liberation Sans" panose="020B0604020202020204" pitchFamily="34" charset="0"/>
              </a:rPr>
              <a:t> in budgeting is </a:t>
            </a:r>
            <a:r>
              <a:rPr lang="en-US" altLang="en-US" sz="2200" dirty="0">
                <a:effectLst/>
                <a:latin typeface="Liberation Sans" panose="020B0604020202020204" pitchFamily="34" charset="0"/>
              </a:rPr>
              <a:t>coordinating professional staff</a:t>
            </a:r>
            <a:r>
              <a:rPr lang="en-US" altLang="en-US" sz="2200" b="0" dirty="0">
                <a:effectLst/>
                <a:latin typeface="Liberation Sans" panose="020B0604020202020204" pitchFamily="34" charset="0"/>
              </a:rPr>
              <a:t> needs with anticipated services.</a:t>
            </a:r>
          </a:p>
          <a:p>
            <a:pPr marL="688975" indent="-457200">
              <a:lnSpc>
                <a:spcPct val="120000"/>
              </a:lnSpc>
              <a:spcBef>
                <a:spcPct val="40000"/>
              </a:spcBef>
              <a:buClr>
                <a:srgbClr val="800000"/>
              </a:buClr>
              <a:buSzPct val="80000"/>
              <a:buFont typeface="Wingdings" pitchFamily="2" charset="2"/>
              <a:buChar char="u"/>
            </a:pPr>
            <a:r>
              <a:rPr lang="en-US" altLang="en-US" sz="2200" dirty="0">
                <a:effectLst/>
                <a:latin typeface="Liberation Sans" panose="020B0604020202020204" pitchFamily="34" charset="0"/>
              </a:rPr>
              <a:t>Problems if overstaffed</a:t>
            </a:r>
            <a:r>
              <a:rPr lang="en-US" altLang="en-US" sz="2200" b="0" dirty="0">
                <a:effectLst/>
                <a:latin typeface="Liberation Sans" panose="020B0604020202020204" pitchFamily="34" charset="0"/>
              </a:rPr>
              <a:t>:	</a:t>
            </a:r>
          </a:p>
          <a:p>
            <a:pPr marL="1252538" lvl="1" indent="-457200">
              <a:lnSpc>
                <a:spcPct val="120000"/>
              </a:lnSpc>
              <a:spcBef>
                <a:spcPct val="30000"/>
              </a:spcBef>
              <a:buClr>
                <a:srgbClr val="800000"/>
              </a:buClr>
              <a:buSzPct val="80000"/>
              <a:buFont typeface="Arial" panose="020B0604020202020204" pitchFamily="34" charset="0"/>
              <a:buChar char="►"/>
            </a:pPr>
            <a:r>
              <a:rPr lang="en-US" altLang="en-US" sz="2100" b="0" dirty="0">
                <a:effectLst/>
                <a:latin typeface="Liberation Sans" panose="020B0604020202020204" pitchFamily="34" charset="0"/>
              </a:rPr>
              <a:t>Disproportionately high labor costs.</a:t>
            </a:r>
          </a:p>
          <a:p>
            <a:pPr marL="1252538" lvl="1" indent="-457200">
              <a:lnSpc>
                <a:spcPct val="120000"/>
              </a:lnSpc>
              <a:spcBef>
                <a:spcPts val="500"/>
              </a:spcBef>
              <a:buClr>
                <a:srgbClr val="800000"/>
              </a:buClr>
              <a:buSzPct val="80000"/>
              <a:buFont typeface="Arial" panose="020B0604020202020204" pitchFamily="34" charset="0"/>
              <a:buChar char="►"/>
            </a:pPr>
            <a:r>
              <a:rPr lang="en-US" altLang="en-US" sz="2100" b="0" dirty="0">
                <a:effectLst/>
                <a:latin typeface="Liberation Sans" panose="020B0604020202020204" pitchFamily="34" charset="0"/>
              </a:rPr>
              <a:t>Lower profits due to additional salaries.</a:t>
            </a:r>
          </a:p>
          <a:p>
            <a:pPr marL="1252538" lvl="1" indent="-457200">
              <a:lnSpc>
                <a:spcPct val="120000"/>
              </a:lnSpc>
              <a:spcBef>
                <a:spcPts val="500"/>
              </a:spcBef>
              <a:buClr>
                <a:srgbClr val="800000"/>
              </a:buClr>
              <a:buSzPct val="80000"/>
              <a:buFont typeface="Arial" panose="020B0604020202020204" pitchFamily="34" charset="0"/>
              <a:buChar char="►"/>
            </a:pPr>
            <a:r>
              <a:rPr lang="en-US" altLang="en-US" sz="2100" b="0" dirty="0">
                <a:effectLst/>
                <a:latin typeface="Liberation Sans" panose="020B0604020202020204" pitchFamily="34" charset="0"/>
              </a:rPr>
              <a:t>Increased staff turnover due to lack of challenging work.</a:t>
            </a:r>
          </a:p>
          <a:p>
            <a:pPr marL="688975" indent="-457200">
              <a:lnSpc>
                <a:spcPct val="120000"/>
              </a:lnSpc>
              <a:spcBef>
                <a:spcPct val="40000"/>
              </a:spcBef>
              <a:buClr>
                <a:srgbClr val="800000"/>
              </a:buClr>
              <a:buSzPct val="80000"/>
              <a:buFont typeface="Wingdings" pitchFamily="2" charset="2"/>
              <a:buChar char="u"/>
            </a:pPr>
            <a:r>
              <a:rPr lang="en-US" altLang="en-US" sz="2200" dirty="0">
                <a:effectLst/>
                <a:latin typeface="Liberation Sans" panose="020B0604020202020204" pitchFamily="34" charset="0"/>
              </a:rPr>
              <a:t>Problems if understaffed</a:t>
            </a:r>
            <a:r>
              <a:rPr lang="en-US" altLang="en-US" sz="2200" b="0" dirty="0">
                <a:effectLst/>
                <a:latin typeface="Liberation Sans" panose="020B0604020202020204" pitchFamily="34" charset="0"/>
              </a:rPr>
              <a:t>:	</a:t>
            </a:r>
          </a:p>
          <a:p>
            <a:pPr marL="1252538" lvl="1" indent="-457200">
              <a:lnSpc>
                <a:spcPct val="120000"/>
              </a:lnSpc>
              <a:spcBef>
                <a:spcPct val="30000"/>
              </a:spcBef>
              <a:buClr>
                <a:srgbClr val="800000"/>
              </a:buClr>
              <a:buSzPct val="80000"/>
              <a:buFont typeface="Arial" panose="020B0604020202020204" pitchFamily="34" charset="0"/>
              <a:buChar char="►"/>
            </a:pPr>
            <a:r>
              <a:rPr lang="en-US" altLang="en-US" sz="2100" b="0" dirty="0">
                <a:effectLst/>
                <a:latin typeface="Liberation Sans" panose="020B0604020202020204" pitchFamily="34" charset="0"/>
              </a:rPr>
              <a:t>Lost revenues because existing and future client needs for services cannot be met.</a:t>
            </a:r>
          </a:p>
          <a:p>
            <a:pPr marL="1252538" lvl="1" indent="-457200">
              <a:lnSpc>
                <a:spcPct val="120000"/>
              </a:lnSpc>
              <a:spcBef>
                <a:spcPts val="500"/>
              </a:spcBef>
              <a:buClr>
                <a:srgbClr val="800000"/>
              </a:buClr>
              <a:buSzPct val="80000"/>
              <a:buFont typeface="Arial" panose="020B0604020202020204" pitchFamily="34" charset="0"/>
              <a:buChar char="►"/>
            </a:pPr>
            <a:r>
              <a:rPr lang="en-US" altLang="en-US" sz="2100" b="0" dirty="0">
                <a:effectLst/>
                <a:latin typeface="Liberation Sans" panose="020B0604020202020204" pitchFamily="34" charset="0"/>
              </a:rPr>
              <a:t>Loss of professional staff due to excessive work loads.</a:t>
            </a:r>
          </a:p>
        </p:txBody>
      </p:sp>
      <p:sp>
        <p:nvSpPr>
          <p:cNvPr id="76804"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Service Companies</a:t>
            </a:r>
          </a:p>
        </p:txBody>
      </p:sp>
      <p:sp>
        <p:nvSpPr>
          <p:cNvPr id="5" name="Slide Number Placeholder 4">
            <a:extLst>
              <a:ext uri="{FF2B5EF4-FFF2-40B4-BE49-F238E27FC236}">
                <a16:creationId xmlns:a16="http://schemas.microsoft.com/office/drawing/2014/main" id="{9C1E2876-3EBA-42E9-90BD-FDBEC1E234C6}"/>
              </a:ext>
            </a:extLst>
          </p:cNvPr>
          <p:cNvSpPr>
            <a:spLocks noGrp="1"/>
          </p:cNvSpPr>
          <p:nvPr>
            <p:ph type="sldNum" sz="quarter" idx="12"/>
          </p:nvPr>
        </p:nvSpPr>
        <p:spPr/>
        <p:txBody>
          <a:bodyPr/>
          <a:lstStyle/>
          <a:p>
            <a:fld id="{E8DEBC2E-7FE7-4C4F-A22B-A7EAACC0A412}" type="slidenum">
              <a:rPr lang="en-US" smtClean="0"/>
              <a:t>76</a:t>
            </a:fld>
            <a:endParaRPr lang="en-US" dirty="0"/>
          </a:p>
        </p:txBody>
      </p:sp>
    </p:spTree>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Service Companies</a:t>
            </a:r>
          </a:p>
        </p:txBody>
      </p:sp>
      <p:sp>
        <p:nvSpPr>
          <p:cNvPr id="5" name="Slide Number Placeholder 4">
            <a:extLst>
              <a:ext uri="{FF2B5EF4-FFF2-40B4-BE49-F238E27FC236}">
                <a16:creationId xmlns:a16="http://schemas.microsoft.com/office/drawing/2014/main" id="{9C1E2876-3EBA-42E9-90BD-FDBEC1E234C6}"/>
              </a:ext>
            </a:extLst>
          </p:cNvPr>
          <p:cNvSpPr>
            <a:spLocks noGrp="1"/>
          </p:cNvSpPr>
          <p:nvPr>
            <p:ph type="sldNum" sz="quarter" idx="12"/>
          </p:nvPr>
        </p:nvSpPr>
        <p:spPr/>
        <p:txBody>
          <a:bodyPr/>
          <a:lstStyle/>
          <a:p>
            <a:fld id="{E8DEBC2E-7FE7-4C4F-A22B-A7EAACC0A412}" type="slidenum">
              <a:rPr lang="en-US" smtClean="0"/>
              <a:t>77</a:t>
            </a:fld>
            <a:endParaRPr lang="en-US" dirty="0"/>
          </a:p>
        </p:txBody>
      </p:sp>
      <p:sp>
        <p:nvSpPr>
          <p:cNvPr id="8" name="TextBox 7">
            <a:extLst>
              <a:ext uri="{FF2B5EF4-FFF2-40B4-BE49-F238E27FC236}">
                <a16:creationId xmlns:a16="http://schemas.microsoft.com/office/drawing/2014/main" id="{F38A00BD-B190-4393-B96E-2EE5F85D1954}"/>
              </a:ext>
            </a:extLst>
          </p:cNvPr>
          <p:cNvSpPr txBox="1"/>
          <p:nvPr/>
        </p:nvSpPr>
        <p:spPr>
          <a:xfrm>
            <a:off x="533400" y="1105283"/>
            <a:ext cx="7543800" cy="584775"/>
          </a:xfrm>
          <a:prstGeom prst="rect">
            <a:avLst/>
          </a:prstGeom>
          <a:noFill/>
        </p:spPr>
        <p:txBody>
          <a:bodyPr wrap="square">
            <a:spAutoFit/>
          </a:bodyPr>
          <a:lstStyle/>
          <a:p>
            <a:r>
              <a:rPr kumimoji="0" lang="en-US" sz="3200" b="1" i="0" u="none" strike="noStrike" kern="1200" cap="none" spc="0" normalizeH="0" baseline="0" noProof="0" dirty="0">
                <a:ln>
                  <a:noFill/>
                </a:ln>
                <a:solidFill>
                  <a:srgbClr val="196E78"/>
                </a:solidFill>
                <a:effectLst/>
                <a:uLnTx/>
                <a:uFillTx/>
                <a:latin typeface="Calibri" panose="020F0502020204030204"/>
                <a:ea typeface="Source Sans Pro" charset="0"/>
                <a:cs typeface="Times New Roman" charset="0"/>
              </a:rPr>
              <a:t>Direct labor budget for service company</a:t>
            </a:r>
            <a:endParaRPr lang="en-US" dirty="0"/>
          </a:p>
        </p:txBody>
      </p:sp>
      <p:sp>
        <p:nvSpPr>
          <p:cNvPr id="11" name="Content Placeholder 6">
            <a:extLst>
              <a:ext uri="{FF2B5EF4-FFF2-40B4-BE49-F238E27FC236}">
                <a16:creationId xmlns:a16="http://schemas.microsoft.com/office/drawing/2014/main" id="{5741DC71-35FA-4D8C-8806-06CAD2B05E28}"/>
              </a:ext>
            </a:extLst>
          </p:cNvPr>
          <p:cNvSpPr txBox="1">
            <a:spLocks/>
          </p:cNvSpPr>
          <p:nvPr/>
        </p:nvSpPr>
        <p:spPr>
          <a:xfrm>
            <a:off x="325120" y="1690916"/>
            <a:ext cx="8534400" cy="21336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a:ln>
                  <a:noFill/>
                </a:ln>
                <a:solidFill>
                  <a:srgbClr val="000000"/>
                </a:solidFill>
                <a:effectLst/>
                <a:uLnTx/>
                <a:uFillTx/>
                <a:latin typeface="Calibri" panose="020F0502020204030204"/>
                <a:cs typeface="Times New Roman" charset="0"/>
              </a:rPr>
              <a:t>Stephan Lawn and Plowing Service estimates that it will service 300 small lawns, 200 medium lawns, and 100 large lawns during the month of July. It estimates its direct labor needs as 1 hour per small lawn, 1.75 hours for a medium lawn, and 2.75 hours for a large lawn. Its average cost for direct labor is $15 per hour. Stephan prepares a direct labor budget as shown.</a:t>
            </a:r>
            <a:endParaRPr kumimoji="0" lang="en-IN" sz="2400" b="0" i="0" u="none" strike="noStrike" kern="1200" cap="none" spc="0" normalizeH="0" baseline="0" noProof="0" dirty="0">
              <a:ln>
                <a:noFill/>
              </a:ln>
              <a:solidFill>
                <a:srgbClr val="000000"/>
              </a:solidFill>
              <a:effectLst/>
              <a:uLnTx/>
              <a:uFillTx/>
              <a:latin typeface="Calibri" panose="020F0502020204030204"/>
              <a:cs typeface="Times New Roman" charset="0"/>
            </a:endParaRPr>
          </a:p>
        </p:txBody>
      </p:sp>
      <p:pic>
        <p:nvPicPr>
          <p:cNvPr id="12" name="Content Placeholder 8" descr="An illustration displays direct labor budget for the month ending July 31, 2020. The table has five columns, the first unnamed column has the entries, the second column has small, the third column has medium, the fourth column has large, and the last column has total. The content is as follows. Row 1: lawns to be serviced; small, 300; medium, 200; large, 100. Row 2: direct labor hours per lawn; small, times 1.00; medium, times 1.75; large, times 2.75. Row 3: total required direct labor hours; small, 300; medium, 350; large, 275. Row 4: direct labor cost per hour; times $15 for small, medium and large. Row 5: total direct labor cost; small, $4,500; medium, $5,250; large, $4,125; and total, $13,875.">
            <a:extLst>
              <a:ext uri="{FF2B5EF4-FFF2-40B4-BE49-F238E27FC236}">
                <a16:creationId xmlns:a16="http://schemas.microsoft.com/office/drawing/2014/main" id="{D589E568-96AA-48E6-81C0-7248D9B41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04" y="3878512"/>
            <a:ext cx="8201391" cy="2211519"/>
          </a:xfrm>
          <a:prstGeom prst="rect">
            <a:avLst/>
          </a:prstGeom>
        </p:spPr>
      </p:pic>
    </p:spTree>
    <p:extLst>
      <p:ext uri="{BB962C8B-B14F-4D97-AF65-F5344CB8AC3E}">
        <p14:creationId xmlns:p14="http://schemas.microsoft.com/office/powerpoint/2010/main" val="1926178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sz="half" idx="1"/>
          </p:nvPr>
        </p:nvSpPr>
        <p:spPr bwMode="auto">
          <a:xfrm>
            <a:off x="762000" y="1295400"/>
            <a:ext cx="7924800" cy="4191000"/>
          </a:xfrm>
          <a:noFill/>
          <a:ln w="12700"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0488" tIns="44450" rIns="90488" bIns="44450" numCol="1" anchor="t" anchorCtr="0" compatLnSpc="1">
            <a:prstTxWarp prst="textNoShape">
              <a:avLst/>
            </a:prstTxWarp>
          </a:bodyPr>
          <a:lstStyle/>
          <a:p>
            <a:pPr marL="457200" indent="-457200">
              <a:lnSpc>
                <a:spcPct val="120000"/>
              </a:lnSpc>
              <a:spcBef>
                <a:spcPts val="1200"/>
              </a:spcBef>
              <a:buClr>
                <a:srgbClr val="800000"/>
              </a:buClr>
              <a:buSzPct val="80000"/>
              <a:buFont typeface="Wingdings" pitchFamily="2" charset="2"/>
              <a:buChar char="u"/>
            </a:pPr>
            <a:r>
              <a:rPr lang="en-US" altLang="en-US" sz="2200" dirty="0">
                <a:effectLst/>
                <a:latin typeface="Liberation Sans" panose="020B0604020202020204" pitchFamily="34" charset="0"/>
              </a:rPr>
              <a:t>Just as important</a:t>
            </a:r>
            <a:r>
              <a:rPr lang="en-US" altLang="en-US" sz="2200" b="0" dirty="0">
                <a:effectLst/>
                <a:latin typeface="Liberation Sans" panose="020B0604020202020204" pitchFamily="34" charset="0"/>
              </a:rPr>
              <a:t> as for profit-oriented company.</a:t>
            </a:r>
          </a:p>
          <a:p>
            <a:pPr marL="457200" indent="-457200">
              <a:lnSpc>
                <a:spcPct val="120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Budget </a:t>
            </a:r>
            <a:r>
              <a:rPr lang="en-US" altLang="en-US" sz="2200" dirty="0">
                <a:effectLst/>
                <a:latin typeface="Liberation Sans" panose="020B0604020202020204" pitchFamily="34" charset="0"/>
              </a:rPr>
              <a:t>process differs</a:t>
            </a:r>
            <a:r>
              <a:rPr lang="en-US" altLang="en-US" sz="2200" b="0" dirty="0">
                <a:effectLst/>
                <a:latin typeface="Liberation Sans" panose="020B0604020202020204" pitchFamily="34" charset="0"/>
              </a:rPr>
              <a:t> from profit-oriented company.</a:t>
            </a:r>
          </a:p>
          <a:p>
            <a:pPr marL="457200" indent="-457200">
              <a:lnSpc>
                <a:spcPct val="120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Budget on the basis of </a:t>
            </a:r>
            <a:r>
              <a:rPr lang="en-US" altLang="en-US" sz="2200" dirty="0">
                <a:effectLst/>
                <a:latin typeface="Liberation Sans" panose="020B0604020202020204" pitchFamily="34" charset="0"/>
              </a:rPr>
              <a:t>cash flows</a:t>
            </a:r>
            <a:r>
              <a:rPr lang="en-US" altLang="en-US" sz="2200" b="0" dirty="0">
                <a:effectLst/>
                <a:latin typeface="Liberation Sans" panose="020B0604020202020204" pitchFamily="34" charset="0"/>
              </a:rPr>
              <a:t> (expenditures and receipts), not on a revenue and expense basis.</a:t>
            </a:r>
          </a:p>
          <a:p>
            <a:pPr marL="457200" indent="-457200">
              <a:lnSpc>
                <a:spcPct val="120000"/>
              </a:lnSpc>
              <a:spcBef>
                <a:spcPts val="1200"/>
              </a:spcBef>
              <a:buClr>
                <a:srgbClr val="800000"/>
              </a:buClr>
              <a:buSzPct val="80000"/>
              <a:buFont typeface="Wingdings" pitchFamily="2" charset="2"/>
              <a:buChar char="u"/>
            </a:pPr>
            <a:r>
              <a:rPr lang="en-US" altLang="en-US" sz="2200" dirty="0">
                <a:effectLst/>
                <a:latin typeface="Liberation Sans" panose="020B0604020202020204" pitchFamily="34" charset="0"/>
              </a:rPr>
              <a:t>Starting point</a:t>
            </a:r>
            <a:r>
              <a:rPr lang="en-US" altLang="en-US" sz="2200" b="0" dirty="0">
                <a:effectLst/>
                <a:latin typeface="Liberation Sans" panose="020B0604020202020204" pitchFamily="34" charset="0"/>
              </a:rPr>
              <a:t> is usually </a:t>
            </a:r>
            <a:r>
              <a:rPr lang="en-US" altLang="en-US" sz="2200" dirty="0">
                <a:effectLst/>
                <a:latin typeface="Liberation Sans" panose="020B0604020202020204" pitchFamily="34" charset="0"/>
              </a:rPr>
              <a:t>expenditures</a:t>
            </a:r>
            <a:r>
              <a:rPr lang="en-US" altLang="en-US" sz="2200" b="0" dirty="0">
                <a:effectLst/>
                <a:latin typeface="Liberation Sans" panose="020B0604020202020204" pitchFamily="34" charset="0"/>
              </a:rPr>
              <a:t>, not receipts.</a:t>
            </a:r>
          </a:p>
          <a:p>
            <a:pPr marL="457200" indent="-457200">
              <a:lnSpc>
                <a:spcPct val="120000"/>
              </a:lnSpc>
              <a:spcBef>
                <a:spcPts val="1200"/>
              </a:spcBef>
              <a:buClr>
                <a:srgbClr val="800000"/>
              </a:buClr>
              <a:buSzPct val="80000"/>
              <a:buFont typeface="Wingdings" pitchFamily="2" charset="2"/>
              <a:buChar char="u"/>
            </a:pPr>
            <a:r>
              <a:rPr lang="en-US" altLang="en-US" sz="2200" dirty="0">
                <a:effectLst/>
                <a:latin typeface="Liberation Sans" panose="020B0604020202020204" pitchFamily="34" charset="0"/>
              </a:rPr>
              <a:t>Management’s task</a:t>
            </a:r>
            <a:r>
              <a:rPr lang="en-US" altLang="en-US" sz="2200" b="0" dirty="0">
                <a:effectLst/>
                <a:latin typeface="Liberation Sans" panose="020B0604020202020204" pitchFamily="34" charset="0"/>
              </a:rPr>
              <a:t> is to find receipts needed to support planned expenditures.</a:t>
            </a:r>
          </a:p>
          <a:p>
            <a:pPr marL="457200" indent="-457200">
              <a:lnSpc>
                <a:spcPct val="120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Budget must be followed, </a:t>
            </a:r>
            <a:r>
              <a:rPr lang="en-US" altLang="en-US" sz="2200" dirty="0">
                <a:effectLst/>
                <a:latin typeface="Liberation Sans" panose="020B0604020202020204" pitchFamily="34" charset="0"/>
              </a:rPr>
              <a:t>overspending often illegal</a:t>
            </a:r>
            <a:r>
              <a:rPr lang="en-US" altLang="en-US" sz="2200" b="0" dirty="0">
                <a:effectLst/>
                <a:latin typeface="Liberation Sans" panose="020B0604020202020204" pitchFamily="34" charset="0"/>
              </a:rPr>
              <a:t>.</a:t>
            </a:r>
          </a:p>
        </p:txBody>
      </p:sp>
      <p:sp>
        <p:nvSpPr>
          <p:cNvPr id="77829"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Not-for-Profit Organizations</a:t>
            </a:r>
          </a:p>
        </p:txBody>
      </p:sp>
      <p:sp>
        <p:nvSpPr>
          <p:cNvPr id="5" name="Slide Number Placeholder 4">
            <a:extLst>
              <a:ext uri="{FF2B5EF4-FFF2-40B4-BE49-F238E27FC236}">
                <a16:creationId xmlns:a16="http://schemas.microsoft.com/office/drawing/2014/main" id="{5818CAD5-839A-4B2E-BE7F-BF132449E1A1}"/>
              </a:ext>
            </a:extLst>
          </p:cNvPr>
          <p:cNvSpPr>
            <a:spLocks noGrp="1"/>
          </p:cNvSpPr>
          <p:nvPr>
            <p:ph type="sldNum" sz="quarter" idx="12"/>
          </p:nvPr>
        </p:nvSpPr>
        <p:spPr/>
        <p:txBody>
          <a:bodyPr/>
          <a:lstStyle/>
          <a:p>
            <a:fld id="{E8DEBC2E-7FE7-4C4F-A22B-A7EAACC0A412}" type="slidenum">
              <a:rPr lang="en-US" smtClean="0"/>
              <a:t>78</a:t>
            </a:fld>
            <a:endParaRPr lang="en-US" dirty="0"/>
          </a:p>
        </p:txBody>
      </p:sp>
    </p:spTree>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body" idx="1"/>
          </p:nvPr>
        </p:nvSpPr>
        <p:spPr bwMode="auto">
          <a:xfrm>
            <a:off x="533400" y="1905000"/>
            <a:ext cx="8077200" cy="904863"/>
          </a:xfr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indent="0">
              <a:lnSpc>
                <a:spcPct val="120000"/>
              </a:lnSpc>
              <a:spcBef>
                <a:spcPct val="50000"/>
              </a:spcBef>
              <a:buFont typeface="Wingdings" pitchFamily="2" charset="2"/>
              <a:buNone/>
            </a:pPr>
            <a:r>
              <a:rPr lang="en-US" altLang="en-US" sz="2200" b="0" dirty="0">
                <a:effectLst/>
                <a:latin typeface="Liberation Sans" panose="020B0604020202020204" pitchFamily="34" charset="0"/>
              </a:rPr>
              <a:t>The budget for a merchandiser differs from a budget for a manufacturer because:</a:t>
            </a:r>
          </a:p>
        </p:txBody>
      </p:sp>
      <p:sp>
        <p:nvSpPr>
          <p:cNvPr id="78851" name="Rectangle 3"/>
          <p:cNvSpPr>
            <a:spLocks noChangeArrowheads="1"/>
          </p:cNvSpPr>
          <p:nvPr/>
        </p:nvSpPr>
        <p:spPr bwMode="auto">
          <a:xfrm>
            <a:off x="914400" y="2895600"/>
            <a:ext cx="7620000" cy="26321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182562" tIns="46038" rIns="182562" bIns="46038">
            <a:spAutoFit/>
          </a:bodyPr>
          <a:lstStyle>
            <a:lvl1pPr marL="517525" indent="-517525">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buClr>
                <a:schemeClr val="accent2"/>
              </a:buClr>
              <a:buSzPct val="75000"/>
              <a:buFont typeface="Wingdings" pitchFamily="2" charset="2"/>
              <a:buNone/>
            </a:pPr>
            <a:r>
              <a:rPr lang="en-US" altLang="en-US" sz="2200" dirty="0">
                <a:latin typeface="Liberation Sans" panose="020B0604020202020204" pitchFamily="34" charset="0"/>
              </a:rPr>
              <a:t>a.	A merchandise purchases budget replaces the production budget.</a:t>
            </a:r>
          </a:p>
          <a:p>
            <a:pPr>
              <a:lnSpc>
                <a:spcPct val="120000"/>
              </a:lnSpc>
              <a:spcBef>
                <a:spcPct val="50000"/>
              </a:spcBef>
              <a:buClr>
                <a:schemeClr val="accent2"/>
              </a:buClr>
              <a:buSzPct val="75000"/>
              <a:buFont typeface="Wingdings" pitchFamily="2" charset="2"/>
              <a:buNone/>
            </a:pPr>
            <a:r>
              <a:rPr lang="en-US" altLang="en-US" sz="2200" dirty="0">
                <a:latin typeface="Liberation Sans" panose="020B0604020202020204" pitchFamily="34" charset="0"/>
              </a:rPr>
              <a:t>b. 	The manufacturing budgets are not applicable. </a:t>
            </a:r>
          </a:p>
          <a:p>
            <a:pPr>
              <a:lnSpc>
                <a:spcPct val="120000"/>
              </a:lnSpc>
              <a:spcBef>
                <a:spcPct val="50000"/>
              </a:spcBef>
              <a:buClr>
                <a:schemeClr val="accent2"/>
              </a:buClr>
              <a:buSzPct val="75000"/>
              <a:buFont typeface="Wingdings" pitchFamily="2" charset="2"/>
              <a:buNone/>
            </a:pPr>
            <a:r>
              <a:rPr lang="en-US" altLang="en-US" sz="2200" dirty="0">
                <a:latin typeface="Liberation Sans" panose="020B0604020202020204" pitchFamily="34" charset="0"/>
              </a:rPr>
              <a:t>c. 	None of the above.</a:t>
            </a:r>
          </a:p>
          <a:p>
            <a:pPr>
              <a:lnSpc>
                <a:spcPct val="120000"/>
              </a:lnSpc>
              <a:spcBef>
                <a:spcPct val="50000"/>
              </a:spcBef>
              <a:buClr>
                <a:schemeClr val="accent2"/>
              </a:buClr>
              <a:buSzPct val="75000"/>
              <a:buFont typeface="Wingdings" pitchFamily="2" charset="2"/>
              <a:buNone/>
            </a:pPr>
            <a:r>
              <a:rPr lang="en-US" altLang="en-US" sz="2200" dirty="0">
                <a:latin typeface="Liberation Sans" panose="020B0604020202020204" pitchFamily="34" charset="0"/>
              </a:rPr>
              <a:t>d. 	Both (a) and (b) above</a:t>
            </a:r>
          </a:p>
        </p:txBody>
      </p:sp>
      <p:sp>
        <p:nvSpPr>
          <p:cNvPr id="12" name="Text Box 9"/>
          <p:cNvSpPr txBox="1">
            <a:spLocks noChangeArrowheads="1"/>
          </p:cNvSpPr>
          <p:nvPr/>
        </p:nvSpPr>
        <p:spPr bwMode="auto">
          <a:xfrm>
            <a:off x="533400" y="1295400"/>
            <a:ext cx="43434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sz="2800" b="1">
                <a:solidFill>
                  <a:srgbClr val="000066"/>
                </a:solidFill>
                <a:latin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sz="3000" dirty="0">
                <a:solidFill>
                  <a:schemeClr val="tx2">
                    <a:lumMod val="75000"/>
                  </a:schemeClr>
                </a:solidFill>
                <a:latin typeface="Liberation Sans" panose="020B0604020202020204" pitchFamily="34" charset="0"/>
              </a:rPr>
              <a:t>Question</a:t>
            </a:r>
          </a:p>
        </p:txBody>
      </p:sp>
      <p:sp>
        <p:nvSpPr>
          <p:cNvPr id="7885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Notched Right Arrow 8"/>
          <p:cNvSpPr/>
          <p:nvPr/>
        </p:nvSpPr>
        <p:spPr bwMode="auto">
          <a:xfrm>
            <a:off x="304800" y="5029200"/>
            <a:ext cx="609600" cy="457200"/>
          </a:xfrm>
          <a:prstGeom prst="notchedRightArrow">
            <a:avLst/>
          </a:prstGeom>
          <a:solidFill>
            <a:schemeClr val="tx2">
              <a:lumMod val="75000"/>
            </a:schemeClr>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dirty="0">
              <a:latin typeface="Liberation Sans" panose="020B0604020202020204" pitchFamily="34" charset="0"/>
            </a:endParaRPr>
          </a:p>
        </p:txBody>
      </p:sp>
      <p:sp>
        <p:nvSpPr>
          <p:cNvPr id="10"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Merchandisers</a:t>
            </a:r>
          </a:p>
        </p:txBody>
      </p:sp>
      <p:sp>
        <p:nvSpPr>
          <p:cNvPr id="5" name="Slide Number Placeholder 4">
            <a:extLst>
              <a:ext uri="{FF2B5EF4-FFF2-40B4-BE49-F238E27FC236}">
                <a16:creationId xmlns:a16="http://schemas.microsoft.com/office/drawing/2014/main" id="{7B175C5B-367E-4CAF-9C28-1F7D0A149DF3}"/>
              </a:ext>
            </a:extLst>
          </p:cNvPr>
          <p:cNvSpPr>
            <a:spLocks noGrp="1"/>
          </p:cNvSpPr>
          <p:nvPr>
            <p:ph type="sldNum" sz="quarter" idx="12"/>
          </p:nvPr>
        </p:nvSpPr>
        <p:spPr/>
        <p:txBody>
          <a:bodyPr/>
          <a:lstStyle/>
          <a:p>
            <a:fld id="{E8DEBC2E-7FE7-4C4F-A22B-A7EAACC0A412}" type="slidenum">
              <a:rPr lang="en-US" smtClean="0"/>
              <a:t>79</a:t>
            </a:fld>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sz="half" idx="1"/>
          </p:nvPr>
        </p:nvSpPr>
        <p:spPr bwMode="auto">
          <a:xfrm>
            <a:off x="533400" y="1371600"/>
            <a:ext cx="7696200" cy="4191000"/>
          </a:xfrm>
          <a:solidFill>
            <a:schemeClr val="bg1"/>
          </a:solidFill>
          <a:extLs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682625" indent="-450850">
              <a:lnSpc>
                <a:spcPct val="125000"/>
              </a:lnSpc>
              <a:spcBef>
                <a:spcPts val="1200"/>
              </a:spcBef>
              <a:buClr>
                <a:srgbClr val="800000"/>
              </a:buClr>
              <a:buSzPct val="80000"/>
              <a:buFont typeface="Wingdings" pitchFamily="2" charset="2"/>
              <a:buChar char="u"/>
            </a:pPr>
            <a:r>
              <a:rPr lang="en-US" altLang="en-US" sz="2200" dirty="0">
                <a:effectLst/>
                <a:latin typeface="Liberation Sans" panose="020B0604020202020204" pitchFamily="34" charset="0"/>
              </a:rPr>
              <a:t>Sound organizational structure </a:t>
            </a:r>
          </a:p>
          <a:p>
            <a:pPr marL="682625" indent="-450850">
              <a:lnSpc>
                <a:spcPct val="125000"/>
              </a:lnSpc>
              <a:spcBef>
                <a:spcPts val="1200"/>
              </a:spcBef>
              <a:buClr>
                <a:srgbClr val="800000"/>
              </a:buClr>
              <a:buSzPct val="80000"/>
              <a:buFont typeface="Wingdings" pitchFamily="2" charset="2"/>
              <a:buChar char="u"/>
            </a:pPr>
            <a:r>
              <a:rPr lang="en-US" altLang="en-US" sz="2200" dirty="0">
                <a:effectLst/>
                <a:latin typeface="Liberation Sans" panose="020B0604020202020204" pitchFamily="34" charset="0"/>
              </a:rPr>
              <a:t>Research and analysis </a:t>
            </a:r>
            <a:r>
              <a:rPr lang="en-US" altLang="en-US" sz="2200" b="0" dirty="0">
                <a:effectLst/>
                <a:latin typeface="Liberation Sans" panose="020B0604020202020204" pitchFamily="34" charset="0"/>
              </a:rPr>
              <a:t>with realistic goals</a:t>
            </a:r>
          </a:p>
          <a:p>
            <a:pPr marL="682625" indent="-450850">
              <a:lnSpc>
                <a:spcPct val="125000"/>
              </a:lnSpc>
              <a:spcBef>
                <a:spcPts val="1200"/>
              </a:spcBef>
              <a:buClr>
                <a:srgbClr val="800000"/>
              </a:buClr>
              <a:buSzPct val="80000"/>
              <a:buFont typeface="Wingdings" pitchFamily="2" charset="2"/>
              <a:buChar char="u"/>
            </a:pPr>
            <a:r>
              <a:rPr lang="en-US" altLang="en-US" sz="2200" dirty="0">
                <a:effectLst/>
                <a:latin typeface="Liberation Sans" panose="020B0604020202020204" pitchFamily="34" charset="0"/>
              </a:rPr>
              <a:t>Accepted</a:t>
            </a:r>
            <a:r>
              <a:rPr lang="en-US" altLang="en-US" sz="2200" b="0" dirty="0">
                <a:effectLst/>
                <a:latin typeface="Liberation Sans" panose="020B0604020202020204" pitchFamily="34" charset="0"/>
              </a:rPr>
              <a:t> by all levels of management</a:t>
            </a:r>
          </a:p>
        </p:txBody>
      </p:sp>
      <p:sp>
        <p:nvSpPr>
          <p:cNvPr id="1024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Rectangle 9"/>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altLang="en-US" sz="3200" b="1" dirty="0">
                <a:solidFill>
                  <a:schemeClr val="tx2">
                    <a:lumMod val="75000"/>
                  </a:schemeClr>
                </a:solidFill>
                <a:latin typeface="Liberation Sans" panose="020B0604020202020204" pitchFamily="34" charset="0"/>
              </a:rPr>
              <a:t>Essentials of Effective Budgeting</a:t>
            </a:r>
          </a:p>
        </p:txBody>
      </p:sp>
      <p:sp>
        <p:nvSpPr>
          <p:cNvPr id="5" name="Slide Number Placeholder 4">
            <a:extLst>
              <a:ext uri="{FF2B5EF4-FFF2-40B4-BE49-F238E27FC236}">
                <a16:creationId xmlns:a16="http://schemas.microsoft.com/office/drawing/2014/main" id="{6EA14245-4FD8-4CE9-BFDA-46169FDE1444}"/>
              </a:ext>
            </a:extLst>
          </p:cNvPr>
          <p:cNvSpPr>
            <a:spLocks noGrp="1"/>
          </p:cNvSpPr>
          <p:nvPr>
            <p:ph type="sldNum" sz="quarter" idx="12"/>
          </p:nvPr>
        </p:nvSpPr>
        <p:spPr/>
        <p:txBody>
          <a:bodyPr/>
          <a:lstStyle/>
          <a:p>
            <a:fld id="{E8DEBC2E-7FE7-4C4F-A22B-A7EAACC0A412}" type="slidenum">
              <a:rPr lang="en-US" smtClean="0"/>
              <a:t>8</a:t>
            </a:fld>
            <a:endParaRPr lang="en-US" dirty="0"/>
          </a:p>
        </p:txBody>
      </p:sp>
    </p:spTree>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10"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 name="Rectangle 11"/>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b="1" dirty="0">
                <a:solidFill>
                  <a:schemeClr val="tx2">
                    <a:lumMod val="75000"/>
                  </a:schemeClr>
                </a:solidFill>
                <a:latin typeface="Liberation Sans" panose="020B0604020202020204" pitchFamily="34" charset="0"/>
              </a:rPr>
              <a:t>DO IT! 5: Merchandisers Purchase Budget</a:t>
            </a:r>
          </a:p>
        </p:txBody>
      </p:sp>
      <p:sp>
        <p:nvSpPr>
          <p:cNvPr id="5" name="Slide Number Placeholder 4">
            <a:extLst>
              <a:ext uri="{FF2B5EF4-FFF2-40B4-BE49-F238E27FC236}">
                <a16:creationId xmlns:a16="http://schemas.microsoft.com/office/drawing/2014/main" id="{CD9830F4-03F4-4FAD-A5D5-CAADF163EDA2}"/>
              </a:ext>
            </a:extLst>
          </p:cNvPr>
          <p:cNvSpPr>
            <a:spLocks noGrp="1"/>
          </p:cNvSpPr>
          <p:nvPr>
            <p:ph type="sldNum" sz="quarter" idx="12"/>
          </p:nvPr>
        </p:nvSpPr>
        <p:spPr/>
        <p:txBody>
          <a:bodyPr/>
          <a:lstStyle/>
          <a:p>
            <a:fld id="{E8DEBC2E-7FE7-4C4F-A22B-A7EAACC0A412}" type="slidenum">
              <a:rPr lang="en-US" smtClean="0"/>
              <a:t>80</a:t>
            </a:fld>
            <a:endParaRPr lang="en-US" dirty="0"/>
          </a:p>
        </p:txBody>
      </p:sp>
      <p:sp>
        <p:nvSpPr>
          <p:cNvPr id="8" name="Content Placeholder 9">
            <a:extLst>
              <a:ext uri="{FF2B5EF4-FFF2-40B4-BE49-F238E27FC236}">
                <a16:creationId xmlns:a16="http://schemas.microsoft.com/office/drawing/2014/main" id="{0837FF56-EC11-4EC6-86EE-4890A93708F8}"/>
              </a:ext>
            </a:extLst>
          </p:cNvPr>
          <p:cNvSpPr txBox="1">
            <a:spLocks/>
          </p:cNvSpPr>
          <p:nvPr/>
        </p:nvSpPr>
        <p:spPr>
          <a:xfrm>
            <a:off x="290443" y="1307416"/>
            <a:ext cx="8534400" cy="1676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200" b="0" i="0" u="none" strike="noStrike" kern="1200" cap="none" spc="0" normalizeH="0" baseline="0" noProof="0">
                <a:ln>
                  <a:noFill/>
                </a:ln>
                <a:solidFill>
                  <a:srgbClr val="000000"/>
                </a:solidFill>
                <a:effectLst/>
                <a:uLnTx/>
                <a:uFillTx/>
                <a:latin typeface="Calibri" panose="020F0502020204030204"/>
                <a:cs typeface="Times New Roman" charset="0"/>
              </a:rPr>
              <a:t>Becker Company estimates that 2020 sales will be $15,000 in quarter 1, $20,000 in quarter 2, and $25,000 in quarter 3. Cost of goods sold is 80% of sales. Management desires to have ending finished goods inventory equal to 15% of the next quarter’s expected cost of goods sold. Prepare a merchandise purchases budget by quarter for the first six months of 2020.</a:t>
            </a:r>
            <a:endParaRPr kumimoji="0" lang="en-IN" sz="2200" b="0" i="0" u="none" strike="noStrike" kern="1200" cap="none" spc="0" normalizeH="0" baseline="0" noProof="0" dirty="0">
              <a:ln>
                <a:noFill/>
              </a:ln>
              <a:solidFill>
                <a:srgbClr val="000000"/>
              </a:solidFill>
              <a:effectLst/>
              <a:uLnTx/>
              <a:uFillTx/>
              <a:latin typeface="Calibri" panose="020F0502020204030204"/>
              <a:cs typeface="Times New Roman" charset="0"/>
            </a:endParaRPr>
          </a:p>
        </p:txBody>
      </p:sp>
      <p:graphicFrame>
        <p:nvGraphicFramePr>
          <p:cNvPr id="9" name="Content Placeholder 12" descr="Table is accessible to screenreaders">
            <a:extLst>
              <a:ext uri="{FF2B5EF4-FFF2-40B4-BE49-F238E27FC236}">
                <a16:creationId xmlns:a16="http://schemas.microsoft.com/office/drawing/2014/main" id="{DA6F5F57-E415-42D9-B943-1D92EBC35554}"/>
              </a:ext>
            </a:extLst>
          </p:cNvPr>
          <p:cNvGraphicFramePr>
            <a:graphicFrameLocks/>
          </p:cNvGraphicFramePr>
          <p:nvPr>
            <p:extLst>
              <p:ext uri="{D42A27DB-BD31-4B8C-83A1-F6EECF244321}">
                <p14:modId xmlns:p14="http://schemas.microsoft.com/office/powerpoint/2010/main" val="3729655999"/>
              </p:ext>
            </p:extLst>
          </p:nvPr>
        </p:nvGraphicFramePr>
        <p:xfrm>
          <a:off x="290443" y="3208810"/>
          <a:ext cx="8534400" cy="2966720"/>
        </p:xfrm>
        <a:graphic>
          <a:graphicData uri="http://schemas.openxmlformats.org/drawingml/2006/table">
            <a:tbl>
              <a:tblPr firstRow="1" bandRow="1"/>
              <a:tblGrid>
                <a:gridCol w="4495800">
                  <a:extLst>
                    <a:ext uri="{9D8B030D-6E8A-4147-A177-3AD203B41FA5}">
                      <a16:colId xmlns:a16="http://schemas.microsoft.com/office/drawing/2014/main" val="2938462937"/>
                    </a:ext>
                  </a:extLst>
                </a:gridCol>
                <a:gridCol w="1371600">
                  <a:extLst>
                    <a:ext uri="{9D8B030D-6E8A-4147-A177-3AD203B41FA5}">
                      <a16:colId xmlns:a16="http://schemas.microsoft.com/office/drawing/2014/main" val="567376187"/>
                    </a:ext>
                  </a:extLst>
                </a:gridCol>
                <a:gridCol w="1371600">
                  <a:extLst>
                    <a:ext uri="{9D8B030D-6E8A-4147-A177-3AD203B41FA5}">
                      <a16:colId xmlns:a16="http://schemas.microsoft.com/office/drawing/2014/main" val="417819149"/>
                    </a:ext>
                  </a:extLst>
                </a:gridCol>
                <a:gridCol w="1295400">
                  <a:extLst>
                    <a:ext uri="{9D8B030D-6E8A-4147-A177-3AD203B41FA5}">
                      <a16:colId xmlns:a16="http://schemas.microsoft.com/office/drawing/2014/main" val="4274294817"/>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fontAlgn="b"/>
                      <a:endParaRPr lang="en-US" sz="1800" b="0" i="0" u="none" strike="noStrike" dirty="0">
                        <a:solidFill>
                          <a:srgbClr val="000000"/>
                        </a:solidFill>
                        <a:effectLst/>
                        <a:latin typeface="+mn-lt"/>
                        <a:cs typeface="Times New Roman" panose="02020603050405020304" pitchFamily="18" charset="0"/>
                      </a:endParaRPr>
                    </a:p>
                  </a:txBody>
                  <a:tcPr marL="3804" marR="3804" marT="3804"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US" sz="1800" b="0" u="none" strike="noStrike" dirty="0">
                          <a:solidFill>
                            <a:schemeClr val="tx1"/>
                          </a:solidFill>
                          <a:effectLst/>
                          <a:latin typeface="+mn-lt"/>
                          <a:cs typeface="Times New Roman" panose="02020603050405020304" pitchFamily="18" charset="0"/>
                        </a:rPr>
                        <a:t>1st Quarter</a:t>
                      </a:r>
                      <a:endParaRPr lang="en-US" sz="1800" b="0" i="0" u="none" strike="noStrike" dirty="0">
                        <a:solidFill>
                          <a:schemeClr val="tx1"/>
                        </a:solidFill>
                        <a:effectLst/>
                        <a:latin typeface="+mn-lt"/>
                        <a:cs typeface="Times New Roman" panose="02020603050405020304" pitchFamily="18" charset="0"/>
                      </a:endParaRPr>
                    </a:p>
                  </a:txBody>
                  <a:tcPr marL="3804" marR="3804" marT="3804" marB="0"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US" sz="1800" b="0" u="none" strike="noStrike" dirty="0">
                          <a:solidFill>
                            <a:schemeClr val="tx1"/>
                          </a:solidFill>
                          <a:effectLst/>
                          <a:latin typeface="+mn-lt"/>
                          <a:cs typeface="Times New Roman" panose="02020603050405020304" pitchFamily="18" charset="0"/>
                        </a:rPr>
                        <a:t>2nd Quarter</a:t>
                      </a:r>
                      <a:endParaRPr lang="en-US" sz="1800" b="0" i="0" u="none" strike="noStrike" dirty="0">
                        <a:solidFill>
                          <a:schemeClr val="tx1"/>
                        </a:solidFill>
                        <a:effectLst/>
                        <a:latin typeface="+mn-lt"/>
                        <a:cs typeface="Times New Roman" panose="02020603050405020304" pitchFamily="18" charset="0"/>
                      </a:endParaRPr>
                    </a:p>
                  </a:txBody>
                  <a:tcPr marL="3804" marR="3804" marT="3804" marB="0"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US" sz="1800" b="0" u="none" strike="noStrike" dirty="0">
                          <a:solidFill>
                            <a:schemeClr val="tx1"/>
                          </a:solidFill>
                          <a:effectLst/>
                          <a:latin typeface="+mn-lt"/>
                          <a:cs typeface="Times New Roman" panose="02020603050405020304" pitchFamily="18" charset="0"/>
                        </a:rPr>
                        <a:t>Six Months</a:t>
                      </a:r>
                      <a:endParaRPr lang="en-US" sz="1800" b="0" i="0" u="none" strike="noStrike" dirty="0">
                        <a:solidFill>
                          <a:schemeClr val="tx1"/>
                        </a:solidFill>
                        <a:effectLst/>
                        <a:latin typeface="+mn-lt"/>
                        <a:cs typeface="Times New Roman" panose="02020603050405020304" pitchFamily="18" charset="0"/>
                      </a:endParaRPr>
                    </a:p>
                  </a:txBody>
                  <a:tcPr marL="3804" marR="3804" marT="3804" marB="0"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160888605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1800" u="none" strike="noStrike" dirty="0">
                          <a:effectLst/>
                          <a:latin typeface="+mn-lt"/>
                          <a:cs typeface="Times New Roman" panose="02020603050405020304" pitchFamily="18" charset="0"/>
                        </a:rPr>
                        <a:t>Budgeted cost of goods sold (sales × .80)</a:t>
                      </a:r>
                      <a:endParaRPr lang="en-US" sz="1800" b="0" i="0" u="none" strike="noStrike" dirty="0">
                        <a:solidFill>
                          <a:srgbClr val="000000"/>
                        </a:solidFill>
                        <a:effectLst/>
                        <a:latin typeface="+mn-lt"/>
                        <a:cs typeface="Times New Roman" panose="02020603050405020304" pitchFamily="18" charset="0"/>
                      </a:endParaRPr>
                    </a:p>
                  </a:txBody>
                  <a:tcPr marL="3804" marR="3804" marT="3804" marB="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     12,000 </a:t>
                      </a:r>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      16,000 </a:t>
                      </a:r>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4101123820"/>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1800" u="none" strike="noStrike" dirty="0">
                          <a:effectLst/>
                          <a:latin typeface="+mn-lt"/>
                          <a:cs typeface="Times New Roman" panose="02020603050405020304" pitchFamily="18" charset="0"/>
                        </a:rPr>
                        <a:t>Add: Desired ending merchandise inventory</a:t>
                      </a:r>
                      <a:endParaRPr lang="en-US" sz="1800" b="0" i="0" u="none" strike="noStrike" dirty="0">
                        <a:solidFill>
                          <a:srgbClr val="000000"/>
                        </a:solidFill>
                        <a:effectLst/>
                        <a:latin typeface="+mn-lt"/>
                        <a:cs typeface="Times New Roman" panose="02020603050405020304" pitchFamily="18" charset="0"/>
                      </a:endParaRPr>
                    </a:p>
                  </a:txBody>
                  <a:tcPr marL="3804" marR="3804"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endParaRPr lang="en-US" sz="1800" b="0" i="0" u="none" strike="noStrike" dirty="0">
                        <a:solidFill>
                          <a:schemeClr val="bg1"/>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3550075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1800" u="none" strike="noStrike" dirty="0">
                          <a:effectLst/>
                          <a:latin typeface="+mn-lt"/>
                          <a:cs typeface="Times New Roman" panose="02020603050405020304" pitchFamily="18" charset="0"/>
                        </a:rPr>
                        <a:t>   (15% of next quarter’s cost of goods sold)</a:t>
                      </a:r>
                      <a:endParaRPr lang="en-US" sz="1800" b="0" i="0" u="none" strike="noStrike" dirty="0">
                        <a:solidFill>
                          <a:srgbClr val="000000"/>
                        </a:solidFill>
                        <a:effectLst/>
                        <a:latin typeface="+mn-lt"/>
                        <a:cs typeface="Times New Roman" panose="02020603050405020304" pitchFamily="18" charset="0"/>
                      </a:endParaRPr>
                    </a:p>
                  </a:txBody>
                  <a:tcPr marL="3804" marR="3804"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2,400 </a:t>
                      </a:r>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3,000 </a:t>
                      </a:r>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337571961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1800" u="none" strike="noStrike" dirty="0">
                          <a:effectLst/>
                          <a:latin typeface="+mn-lt"/>
                          <a:cs typeface="Times New Roman" panose="02020603050405020304" pitchFamily="18" charset="0"/>
                        </a:rPr>
                        <a:t>Total</a:t>
                      </a:r>
                      <a:endParaRPr lang="en-US" sz="1800" b="0" i="0" u="none" strike="noStrike" dirty="0">
                        <a:solidFill>
                          <a:srgbClr val="000000"/>
                        </a:solidFill>
                        <a:effectLst/>
                        <a:latin typeface="+mn-lt"/>
                        <a:cs typeface="Times New Roman" panose="02020603050405020304" pitchFamily="18" charset="0"/>
                      </a:endParaRPr>
                    </a:p>
                  </a:txBody>
                  <a:tcPr marL="3804" marR="3804"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14,400 </a:t>
                      </a:r>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19,000 </a:t>
                      </a:r>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418549358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1800" u="none" strike="noStrike" dirty="0">
                          <a:effectLst/>
                          <a:latin typeface="+mn-lt"/>
                          <a:cs typeface="Times New Roman" panose="02020603050405020304" pitchFamily="18" charset="0"/>
                        </a:rPr>
                        <a:t>Less: Beginning merchandise inventory</a:t>
                      </a:r>
                      <a:endParaRPr lang="en-US" sz="1800" b="0" i="0" u="none" strike="noStrike" dirty="0">
                        <a:solidFill>
                          <a:srgbClr val="000000"/>
                        </a:solidFill>
                        <a:effectLst/>
                        <a:latin typeface="+mn-lt"/>
                        <a:cs typeface="Times New Roman" panose="02020603050405020304" pitchFamily="18" charset="0"/>
                      </a:endParaRPr>
                    </a:p>
                  </a:txBody>
                  <a:tcPr marL="3804" marR="3804"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355066415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1800" u="none" strike="noStrike" dirty="0">
                          <a:effectLst/>
                          <a:latin typeface="+mn-lt"/>
                          <a:cs typeface="Times New Roman" panose="02020603050405020304" pitchFamily="18" charset="0"/>
                        </a:rPr>
                        <a:t>(15% this quarter’s cost of goods sold)</a:t>
                      </a:r>
                      <a:endParaRPr lang="en-US" sz="1800" b="0" i="0" u="none" strike="noStrike" dirty="0">
                        <a:solidFill>
                          <a:srgbClr val="000000"/>
                        </a:solidFill>
                        <a:effectLst/>
                        <a:latin typeface="+mn-lt"/>
                        <a:cs typeface="Times New Roman" panose="02020603050405020304" pitchFamily="18" charset="0"/>
                      </a:endParaRPr>
                    </a:p>
                  </a:txBody>
                  <a:tcPr marL="159788" marR="3804"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1,800 </a:t>
                      </a:r>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u="none" strike="noStrike" dirty="0">
                          <a:effectLst/>
                          <a:latin typeface="+mn-lt"/>
                          <a:cs typeface="Times New Roman" panose="02020603050405020304" pitchFamily="18" charset="0"/>
                        </a:rPr>
                        <a:t>           2,400 </a:t>
                      </a:r>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endParaRPr lang="en-US" sz="1800" b="0" i="0" u="none" strike="noStrike" dirty="0">
                        <a:solidFill>
                          <a:srgbClr val="00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mpd="sng">
                      <a:solidFill>
                        <a:srgbClr val="FFFFFF"/>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64869049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1800" b="1" u="none" strike="noStrike" dirty="0">
                          <a:solidFill>
                            <a:srgbClr val="990000"/>
                          </a:solidFill>
                          <a:effectLst/>
                          <a:latin typeface="+mn-lt"/>
                          <a:cs typeface="Times New Roman" panose="02020603050405020304" pitchFamily="18" charset="0"/>
                        </a:rPr>
                        <a:t>Required merchandise purchases</a:t>
                      </a:r>
                      <a:endParaRPr lang="en-US" sz="1800" b="1" i="0" u="none" strike="noStrike" dirty="0">
                        <a:solidFill>
                          <a:srgbClr val="990000"/>
                        </a:solidFill>
                        <a:effectLst/>
                        <a:latin typeface="+mn-lt"/>
                        <a:cs typeface="Times New Roman" panose="02020603050405020304" pitchFamily="18" charset="0"/>
                      </a:endParaRPr>
                    </a:p>
                  </a:txBody>
                  <a:tcPr marL="3804" marR="3804" marT="3804"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b="1" u="none" strike="noStrike" dirty="0">
                          <a:solidFill>
                            <a:srgbClr val="990000"/>
                          </a:solidFill>
                          <a:effectLst/>
                          <a:latin typeface="+mn-lt"/>
                          <a:cs typeface="Times New Roman" panose="02020603050405020304" pitchFamily="18" charset="0"/>
                        </a:rPr>
                        <a:t> $     12,600 </a:t>
                      </a:r>
                      <a:endParaRPr lang="en-US" sz="1800" b="1" i="0" u="none" strike="noStrike" dirty="0">
                        <a:solidFill>
                          <a:srgbClr val="99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b="1" u="none" strike="noStrike" dirty="0">
                          <a:solidFill>
                            <a:srgbClr val="990000"/>
                          </a:solidFill>
                          <a:effectLst/>
                          <a:latin typeface="+mn-lt"/>
                          <a:cs typeface="Times New Roman" panose="02020603050405020304" pitchFamily="18" charset="0"/>
                        </a:rPr>
                        <a:t> $      16,600 </a:t>
                      </a:r>
                      <a:endParaRPr lang="en-US" sz="1800" b="1" i="0" u="none" strike="noStrike" dirty="0">
                        <a:solidFill>
                          <a:srgbClr val="99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r" fontAlgn="b"/>
                      <a:r>
                        <a:rPr lang="en-US" sz="1800" b="1" u="none" strike="noStrike" dirty="0">
                          <a:solidFill>
                            <a:srgbClr val="990000"/>
                          </a:solidFill>
                          <a:effectLst/>
                          <a:latin typeface="+mn-lt"/>
                          <a:cs typeface="Times New Roman" panose="02020603050405020304" pitchFamily="18" charset="0"/>
                        </a:rPr>
                        <a:t> $    29,200 </a:t>
                      </a:r>
                      <a:endParaRPr lang="en-US" sz="1800" b="1" i="0" u="none" strike="noStrike" dirty="0">
                        <a:solidFill>
                          <a:srgbClr val="990000"/>
                        </a:solidFill>
                        <a:effectLst/>
                        <a:latin typeface="+mn-lt"/>
                        <a:cs typeface="Times New Roman" panose="02020603050405020304" pitchFamily="18" charset="0"/>
                      </a:endParaRPr>
                    </a:p>
                  </a:txBody>
                  <a:tcPr marL="3804" marR="45720" marT="3804" marB="0" anchor="b">
                    <a:lnL w="12700" cmpd="sng">
                      <a:solidFill>
                        <a:srgbClr val="FFFFFF"/>
                      </a:solidFill>
                    </a:lnL>
                    <a:lnR w="12700" cmpd="sng">
                      <a:solidFill>
                        <a:srgbClr val="FFFFFF"/>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EFE"/>
                    </a:solidFill>
                  </a:tcPr>
                </a:tc>
                <a:extLst>
                  <a:ext uri="{0D108BD9-81ED-4DB2-BD59-A6C34878D82A}">
                    <a16:rowId xmlns:a16="http://schemas.microsoft.com/office/drawing/2014/main" val="2755833087"/>
                  </a:ext>
                </a:extLst>
              </a:tr>
            </a:tbl>
          </a:graphicData>
        </a:graphic>
      </p:graphicFrame>
      <p:sp>
        <p:nvSpPr>
          <p:cNvPr id="2" name="Rectangle 1">
            <a:extLst>
              <a:ext uri="{FF2B5EF4-FFF2-40B4-BE49-F238E27FC236}">
                <a16:creationId xmlns:a16="http://schemas.microsoft.com/office/drawing/2014/main" id="{13887BCF-A4D5-4E90-A852-71DE9EDF7105}"/>
              </a:ext>
            </a:extLst>
          </p:cNvPr>
          <p:cNvSpPr/>
          <p:nvPr/>
        </p:nvSpPr>
        <p:spPr bwMode="auto">
          <a:xfrm>
            <a:off x="4800600" y="3657600"/>
            <a:ext cx="4024243" cy="25908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1470103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sz="half" idx="1"/>
          </p:nvPr>
        </p:nvSpPr>
        <p:spPr bwMode="auto">
          <a:xfrm>
            <a:off x="533400" y="1905000"/>
            <a:ext cx="7696200" cy="4191000"/>
          </a:xfrm>
          <a:solidFill>
            <a:schemeClr val="bg1"/>
          </a:solidFill>
          <a:extLst>
            <a:ext uri="{91240B29-F687-4F45-9708-019B960494DF}">
              <a14:hiddenLine xmlns:a14="http://schemas.microsoft.com/office/drawing/2010/main" w="12700" algn="ctr">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682625" indent="-450850">
              <a:lnSpc>
                <a:spcPct val="125000"/>
              </a:lnSpc>
              <a:spcBef>
                <a:spcPts val="1200"/>
              </a:spcBef>
              <a:buClr>
                <a:srgbClr val="800000"/>
              </a:buClr>
              <a:buSzPct val="80000"/>
              <a:buFont typeface="Wingdings" pitchFamily="2" charset="2"/>
              <a:buChar char="u"/>
            </a:pPr>
            <a:r>
              <a:rPr lang="en-US" altLang="en-US" sz="2200" b="0" dirty="0">
                <a:effectLst/>
                <a:latin typeface="Liberation Sans" panose="020B0604020202020204" pitchFamily="34" charset="0"/>
              </a:rPr>
              <a:t>May be prepared for </a:t>
            </a:r>
            <a:r>
              <a:rPr lang="en-US" altLang="en-US" sz="2200" dirty="0">
                <a:solidFill>
                  <a:schemeClr val="tx1"/>
                </a:solidFill>
                <a:effectLst/>
                <a:latin typeface="Liberation Sans" panose="020B0604020202020204" pitchFamily="34" charset="0"/>
              </a:rPr>
              <a:t>any period of time</a:t>
            </a:r>
            <a:r>
              <a:rPr lang="en-US" altLang="en-US" sz="2200" b="0" dirty="0">
                <a:effectLst/>
                <a:latin typeface="Liberation Sans" panose="020B0604020202020204" pitchFamily="34" charset="0"/>
              </a:rPr>
              <a:t>.</a:t>
            </a:r>
          </a:p>
          <a:p>
            <a:pPr marL="1255713" lvl="1" indent="-450850">
              <a:lnSpc>
                <a:spcPct val="125000"/>
              </a:lnSpc>
              <a:spcBef>
                <a:spcPts val="1200"/>
              </a:spcBef>
              <a:buClr>
                <a:srgbClr val="800000"/>
              </a:buClr>
              <a:buSzPct val="80000"/>
              <a:buFont typeface="Arial" charset="0"/>
              <a:buChar char="►"/>
            </a:pPr>
            <a:r>
              <a:rPr lang="en-US" altLang="en-US" sz="2100" b="0" dirty="0">
                <a:effectLst/>
                <a:latin typeface="Liberation Sans" panose="020B0604020202020204" pitchFamily="34" charset="0"/>
              </a:rPr>
              <a:t>Most common  -  </a:t>
            </a:r>
            <a:r>
              <a:rPr lang="en-US" altLang="en-US" sz="2100" dirty="0">
                <a:solidFill>
                  <a:schemeClr val="tx1"/>
                </a:solidFill>
                <a:effectLst/>
                <a:latin typeface="Liberation Sans" panose="020B0604020202020204" pitchFamily="34" charset="0"/>
              </a:rPr>
              <a:t>one year</a:t>
            </a:r>
            <a:r>
              <a:rPr lang="en-US" altLang="en-US" sz="2100" b="0" dirty="0">
                <a:effectLst/>
                <a:latin typeface="Liberation Sans" panose="020B0604020202020204" pitchFamily="34" charset="0"/>
              </a:rPr>
              <a:t>.</a:t>
            </a:r>
          </a:p>
          <a:p>
            <a:pPr marL="1255713" lvl="1" indent="-450850">
              <a:lnSpc>
                <a:spcPct val="125000"/>
              </a:lnSpc>
              <a:spcBef>
                <a:spcPts val="1200"/>
              </a:spcBef>
              <a:buClr>
                <a:srgbClr val="800000"/>
              </a:buClr>
              <a:buSzPct val="80000"/>
              <a:buFont typeface="Arial" charset="0"/>
              <a:buChar char="►"/>
            </a:pPr>
            <a:r>
              <a:rPr lang="en-US" altLang="en-US" sz="2100" b="0" dirty="0">
                <a:effectLst/>
                <a:latin typeface="Liberation Sans" panose="020B0604020202020204" pitchFamily="34" charset="0"/>
              </a:rPr>
              <a:t>Supplement with monthly and quarterly budgets.</a:t>
            </a:r>
          </a:p>
          <a:p>
            <a:pPr marL="1255713" lvl="1" indent="-450850">
              <a:lnSpc>
                <a:spcPct val="125000"/>
              </a:lnSpc>
              <a:spcBef>
                <a:spcPts val="1200"/>
              </a:spcBef>
              <a:buClr>
                <a:srgbClr val="800000"/>
              </a:buClr>
              <a:buSzPct val="80000"/>
              <a:buFont typeface="Arial" charset="0"/>
              <a:buChar char="►"/>
            </a:pPr>
            <a:r>
              <a:rPr lang="en-US" altLang="en-US" sz="2100" b="0" dirty="0">
                <a:effectLst/>
                <a:latin typeface="Liberation Sans" panose="020B0604020202020204" pitchFamily="34" charset="0"/>
              </a:rPr>
              <a:t>Different budgets may cover</a:t>
            </a:r>
            <a:r>
              <a:rPr lang="en-US" altLang="en-US" sz="2100" dirty="0">
                <a:solidFill>
                  <a:srgbClr val="800000"/>
                </a:solidFill>
                <a:effectLst/>
                <a:latin typeface="Liberation Sans" panose="020B0604020202020204" pitchFamily="34" charset="0"/>
              </a:rPr>
              <a:t> </a:t>
            </a:r>
            <a:r>
              <a:rPr lang="en-US" altLang="en-US" sz="2100" dirty="0">
                <a:solidFill>
                  <a:schemeClr val="tx1"/>
                </a:solidFill>
                <a:effectLst/>
                <a:latin typeface="Liberation Sans" panose="020B0604020202020204" pitchFamily="34" charset="0"/>
              </a:rPr>
              <a:t>different time periods</a:t>
            </a:r>
            <a:r>
              <a:rPr lang="en-US" altLang="en-US" sz="2100" b="0" dirty="0">
                <a:effectLst/>
                <a:latin typeface="Liberation Sans" panose="020B0604020202020204" pitchFamily="34" charset="0"/>
              </a:rPr>
              <a:t>.</a:t>
            </a:r>
          </a:p>
          <a:p>
            <a:pPr marL="682625" indent="-450850">
              <a:lnSpc>
                <a:spcPct val="125000"/>
              </a:lnSpc>
              <a:spcBef>
                <a:spcPts val="12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Long enough</a:t>
            </a:r>
            <a:r>
              <a:rPr lang="en-US" altLang="en-US" sz="2200" b="0" dirty="0">
                <a:effectLst/>
                <a:latin typeface="Liberation Sans" panose="020B0604020202020204" pitchFamily="34" charset="0"/>
              </a:rPr>
              <a:t> to provide an attainable goal and minimize seasonal or cyclical fluctuations.</a:t>
            </a:r>
          </a:p>
          <a:p>
            <a:pPr marL="682625" indent="-450850">
              <a:lnSpc>
                <a:spcPct val="125000"/>
              </a:lnSpc>
              <a:spcBef>
                <a:spcPts val="1200"/>
              </a:spcBef>
              <a:buClr>
                <a:srgbClr val="800000"/>
              </a:buClr>
              <a:buSzPct val="80000"/>
              <a:buFont typeface="Wingdings" pitchFamily="2" charset="2"/>
              <a:buChar char="u"/>
            </a:pPr>
            <a:r>
              <a:rPr lang="en-US" altLang="en-US" sz="2200" dirty="0">
                <a:solidFill>
                  <a:schemeClr val="tx1"/>
                </a:solidFill>
                <a:effectLst/>
                <a:latin typeface="Liberation Sans" panose="020B0604020202020204" pitchFamily="34" charset="0"/>
              </a:rPr>
              <a:t>Short enough</a:t>
            </a:r>
            <a:r>
              <a:rPr lang="en-US" altLang="en-US" sz="2200" b="0" dirty="0">
                <a:effectLst/>
                <a:latin typeface="Liberation Sans" panose="020B0604020202020204" pitchFamily="34" charset="0"/>
              </a:rPr>
              <a:t> for reliable estimates. </a:t>
            </a:r>
          </a:p>
        </p:txBody>
      </p:sp>
      <p:sp>
        <p:nvSpPr>
          <p:cNvPr id="10243" name="Text Box 4"/>
          <p:cNvSpPr txBox="1">
            <a:spLocks noChangeArrowheads="1"/>
          </p:cNvSpPr>
          <p:nvPr/>
        </p:nvSpPr>
        <p:spPr bwMode="auto">
          <a:xfrm>
            <a:off x="533400" y="1295400"/>
            <a:ext cx="662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2800" b="1" dirty="0">
                <a:solidFill>
                  <a:srgbClr val="006600"/>
                </a:solidFill>
                <a:latin typeface="Liberation Sans" panose="020B0604020202020204" pitchFamily="34" charset="0"/>
              </a:rPr>
              <a:t>LENGTH OF THE BUDGET PERIOD</a:t>
            </a:r>
          </a:p>
        </p:txBody>
      </p:sp>
      <p:sp>
        <p:nvSpPr>
          <p:cNvPr id="10245" name="Line 2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Rectangle 9"/>
          <p:cNvSpPr>
            <a:spLocks noChangeArrowheads="1"/>
          </p:cNvSpPr>
          <p:nvPr/>
        </p:nvSpPr>
        <p:spPr bwMode="auto">
          <a:xfrm>
            <a:off x="533400" y="3048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r>
              <a:rPr lang="en-US" altLang="en-US" sz="3200" b="1" dirty="0">
                <a:solidFill>
                  <a:schemeClr val="tx2">
                    <a:lumMod val="75000"/>
                  </a:schemeClr>
                </a:solidFill>
                <a:latin typeface="Liberation Sans" panose="020B0604020202020204" pitchFamily="34" charset="0"/>
              </a:rPr>
              <a:t>Essentials of Effective Budgeting</a:t>
            </a:r>
          </a:p>
        </p:txBody>
      </p:sp>
      <p:sp>
        <p:nvSpPr>
          <p:cNvPr id="5" name="Slide Number Placeholder 4">
            <a:extLst>
              <a:ext uri="{FF2B5EF4-FFF2-40B4-BE49-F238E27FC236}">
                <a16:creationId xmlns:a16="http://schemas.microsoft.com/office/drawing/2014/main" id="{6BC1201C-5614-4226-857A-136FBEA1EDB3}"/>
              </a:ext>
            </a:extLst>
          </p:cNvPr>
          <p:cNvSpPr>
            <a:spLocks noGrp="1"/>
          </p:cNvSpPr>
          <p:nvPr>
            <p:ph type="sldNum" sz="quarter" idx="12"/>
          </p:nvPr>
        </p:nvSpPr>
        <p:spPr/>
        <p:txBody>
          <a:bodyPr/>
          <a:lstStyle/>
          <a:p>
            <a:fld id="{E8DEBC2E-7FE7-4C4F-A22B-A7EAACC0A412}" type="slidenum">
              <a:rPr lang="en-US" smtClean="0"/>
              <a:t>9</a:t>
            </a:fld>
            <a:endParaRPr lang="en-US" dirty="0"/>
          </a:p>
        </p:txBody>
      </p:sp>
    </p:spTree>
    <p:extLst>
      <p:ext uri="{BB962C8B-B14F-4D97-AF65-F5344CB8AC3E}">
        <p14:creationId xmlns:p14="http://schemas.microsoft.com/office/powerpoint/2010/main" val="2380143416"/>
      </p:ext>
    </p:extLst>
  </p:cSld>
  <p:clrMapOvr>
    <a:masterClrMapping/>
  </p:clrMapOvr>
  <p:transition>
    <p:wipe dir="r"/>
  </p:transition>
</p:sld>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15886</TotalTime>
  <Pages>43</Pages>
  <Words>3702</Words>
  <Application>Microsoft Office PowerPoint</Application>
  <PresentationFormat>On-screen Show (4:3)</PresentationFormat>
  <Paragraphs>507</Paragraphs>
  <Slides>80</Slides>
  <Notes>75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80</vt:i4>
      </vt:variant>
    </vt:vector>
  </HeadingPairs>
  <TitlesOfParts>
    <vt:vector size="88" baseType="lpstr">
      <vt:lpstr>Liberation Sans</vt:lpstr>
      <vt:lpstr>Arial</vt:lpstr>
      <vt:lpstr>Calibri</vt:lpstr>
      <vt:lpstr>Comic Sans MS</vt:lpstr>
      <vt:lpstr>Times New Roman</vt:lpstr>
      <vt:lpstr>Wingdings</vt:lpstr>
      <vt:lpstr>movnglnc</vt:lpstr>
      <vt:lpstr>4_movnglnc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Managerial Accounting 6e</dc:title>
  <dc:subject>Chapter 9</dc:subject>
  <dc:creator>Coby Harmon, UCSB &amp; Westmont College</dc:creator>
  <cp:lastModifiedBy>Xi Jiang</cp:lastModifiedBy>
  <cp:revision>1941</cp:revision>
  <cp:lastPrinted>1999-09-16T17:08:20Z</cp:lastPrinted>
  <dcterms:created xsi:type="dcterms:W3CDTF">1997-03-28T18:03:02Z</dcterms:created>
  <dcterms:modified xsi:type="dcterms:W3CDTF">2022-04-06T01:49:48Z</dcterms:modified>
</cp:coreProperties>
</file>